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388" r:id="rId3"/>
    <p:sldId id="390" r:id="rId4"/>
    <p:sldId id="384" r:id="rId5"/>
    <p:sldId id="391" r:id="rId6"/>
    <p:sldId id="381" r:id="rId7"/>
    <p:sldId id="382" r:id="rId8"/>
    <p:sldId id="383" r:id="rId9"/>
    <p:sldId id="387" r:id="rId10"/>
    <p:sldId id="406" r:id="rId11"/>
    <p:sldId id="407" r:id="rId12"/>
    <p:sldId id="408" r:id="rId13"/>
    <p:sldId id="415" r:id="rId14"/>
    <p:sldId id="418" r:id="rId15"/>
    <p:sldId id="416" r:id="rId16"/>
    <p:sldId id="414" r:id="rId17"/>
    <p:sldId id="410" r:id="rId18"/>
    <p:sldId id="404" r:id="rId19"/>
    <p:sldId id="409" r:id="rId20"/>
    <p:sldId id="411" r:id="rId21"/>
    <p:sldId id="413" r:id="rId22"/>
    <p:sldId id="394" r:id="rId23"/>
    <p:sldId id="257" r:id="rId24"/>
    <p:sldId id="258" r:id="rId25"/>
    <p:sldId id="259" r:id="rId26"/>
    <p:sldId id="267" r:id="rId27"/>
    <p:sldId id="268" r:id="rId28"/>
    <p:sldId id="296" r:id="rId29"/>
    <p:sldId id="337" r:id="rId30"/>
    <p:sldId id="419" r:id="rId31"/>
    <p:sldId id="420" r:id="rId32"/>
    <p:sldId id="423" r:id="rId33"/>
    <p:sldId id="425" r:id="rId34"/>
    <p:sldId id="426" r:id="rId35"/>
    <p:sldId id="427" r:id="rId36"/>
    <p:sldId id="344" r:id="rId37"/>
    <p:sldId id="338" r:id="rId38"/>
    <p:sldId id="356" r:id="rId39"/>
    <p:sldId id="341" r:id="rId40"/>
    <p:sldId id="281" r:id="rId41"/>
    <p:sldId id="393" r:id="rId42"/>
    <p:sldId id="401" r:id="rId43"/>
    <p:sldId id="351" r:id="rId44"/>
    <p:sldId id="398" r:id="rId45"/>
    <p:sldId id="428" r:id="rId46"/>
    <p:sldId id="331" r:id="rId47"/>
    <p:sldId id="335" r:id="rId48"/>
    <p:sldId id="264" r:id="rId49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12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52E28-B0CB-490A-B5B5-E9B5BD1C8A9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1334CFB-2CEA-46C5-9048-B6239BB7A03A}">
      <dgm:prSet phldrT="[Texto]"/>
      <dgm:spPr/>
      <dgm:t>
        <a:bodyPr/>
        <a:lstStyle/>
        <a:p>
          <a:r>
            <a:rPr lang="es-ES" dirty="0"/>
            <a:t>Evaluación Respiratoria </a:t>
          </a:r>
        </a:p>
      </dgm:t>
    </dgm:pt>
    <dgm:pt modelId="{DF27AC53-CA31-4DCF-939D-58CDEE84E8EF}" type="parTrans" cxnId="{A6E39DF0-F545-4391-90D0-5FE16D52610D}">
      <dgm:prSet/>
      <dgm:spPr/>
      <dgm:t>
        <a:bodyPr/>
        <a:lstStyle/>
        <a:p>
          <a:endParaRPr lang="es-ES"/>
        </a:p>
      </dgm:t>
    </dgm:pt>
    <dgm:pt modelId="{63DEB8FD-226C-44BC-A223-9B213D4E4914}" type="sibTrans" cxnId="{A6E39DF0-F545-4391-90D0-5FE16D52610D}">
      <dgm:prSet/>
      <dgm:spPr/>
      <dgm:t>
        <a:bodyPr/>
        <a:lstStyle/>
        <a:p>
          <a:endParaRPr lang="es-ES"/>
        </a:p>
      </dgm:t>
    </dgm:pt>
    <dgm:pt modelId="{DCEC35FA-55FB-4A1B-8CE6-0340D6A3FC7F}">
      <dgm:prSet phldrT="[Texto]"/>
      <dgm:spPr/>
      <dgm:t>
        <a:bodyPr/>
        <a:lstStyle/>
        <a:p>
          <a:r>
            <a:rPr lang="es-ES" dirty="0"/>
            <a:t>Requerimiento VNI </a:t>
          </a:r>
        </a:p>
      </dgm:t>
    </dgm:pt>
    <dgm:pt modelId="{4720E59A-EB48-452A-A36A-539B45C75081}" type="parTrans" cxnId="{AC3A0F5B-45C3-4890-8D41-56E3930CC377}">
      <dgm:prSet/>
      <dgm:spPr/>
      <dgm:t>
        <a:bodyPr/>
        <a:lstStyle/>
        <a:p>
          <a:endParaRPr lang="es-ES"/>
        </a:p>
      </dgm:t>
    </dgm:pt>
    <dgm:pt modelId="{5D196E6E-EE76-4AC9-B252-7FA1C5942618}" type="sibTrans" cxnId="{AC3A0F5B-45C3-4890-8D41-56E3930CC377}">
      <dgm:prSet/>
      <dgm:spPr/>
      <dgm:t>
        <a:bodyPr/>
        <a:lstStyle/>
        <a:p>
          <a:endParaRPr lang="es-ES"/>
        </a:p>
      </dgm:t>
    </dgm:pt>
    <dgm:pt modelId="{71C1FF27-0B99-41FC-A80A-61D8006BFDE3}">
      <dgm:prSet phldrT="[Texto]"/>
      <dgm:spPr/>
      <dgm:t>
        <a:bodyPr/>
        <a:lstStyle/>
        <a:p>
          <a:r>
            <a:rPr lang="es-ES" dirty="0"/>
            <a:t>Asistencia de la Tos </a:t>
          </a:r>
        </a:p>
      </dgm:t>
    </dgm:pt>
    <dgm:pt modelId="{72C07DE3-F61C-4760-AE4B-01EE9EFED7A6}" type="parTrans" cxnId="{F9D09187-4911-4CBF-876F-FD9FB3A73D34}">
      <dgm:prSet/>
      <dgm:spPr/>
      <dgm:t>
        <a:bodyPr/>
        <a:lstStyle/>
        <a:p>
          <a:endParaRPr lang="es-ES"/>
        </a:p>
      </dgm:t>
    </dgm:pt>
    <dgm:pt modelId="{A4879FB2-8B56-42BD-A288-CBF936678DAD}" type="sibTrans" cxnId="{F9D09187-4911-4CBF-876F-FD9FB3A73D34}">
      <dgm:prSet/>
      <dgm:spPr/>
      <dgm:t>
        <a:bodyPr/>
        <a:lstStyle/>
        <a:p>
          <a:endParaRPr lang="es-ES"/>
        </a:p>
      </dgm:t>
    </dgm:pt>
    <dgm:pt modelId="{3F282948-F7E1-49FF-82D2-546CB909B836}" type="pres">
      <dgm:prSet presAssocID="{78D52E28-B0CB-490A-B5B5-E9B5BD1C8A9E}" presName="linear" presStyleCnt="0">
        <dgm:presLayoutVars>
          <dgm:dir/>
          <dgm:animLvl val="lvl"/>
          <dgm:resizeHandles val="exact"/>
        </dgm:presLayoutVars>
      </dgm:prSet>
      <dgm:spPr/>
    </dgm:pt>
    <dgm:pt modelId="{11AD13F1-8B58-456F-BEAB-A583D288F2A5}" type="pres">
      <dgm:prSet presAssocID="{01334CFB-2CEA-46C5-9048-B6239BB7A03A}" presName="parentLin" presStyleCnt="0"/>
      <dgm:spPr/>
    </dgm:pt>
    <dgm:pt modelId="{AB6F5F74-813C-432A-A3B9-64E62B37924B}" type="pres">
      <dgm:prSet presAssocID="{01334CFB-2CEA-46C5-9048-B6239BB7A03A}" presName="parentLeftMargin" presStyleLbl="node1" presStyleIdx="0" presStyleCnt="3"/>
      <dgm:spPr/>
    </dgm:pt>
    <dgm:pt modelId="{46B179B3-A5D2-42C9-99BD-C553655575B5}" type="pres">
      <dgm:prSet presAssocID="{01334CFB-2CEA-46C5-9048-B6239BB7A03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E2A19AE-DCCA-4AF4-B7EE-46AEFEB0F229}" type="pres">
      <dgm:prSet presAssocID="{01334CFB-2CEA-46C5-9048-B6239BB7A03A}" presName="negativeSpace" presStyleCnt="0"/>
      <dgm:spPr/>
    </dgm:pt>
    <dgm:pt modelId="{14BE3E93-5DD4-4427-983B-67A0A013900B}" type="pres">
      <dgm:prSet presAssocID="{01334CFB-2CEA-46C5-9048-B6239BB7A03A}" presName="childText" presStyleLbl="conFgAcc1" presStyleIdx="0" presStyleCnt="3">
        <dgm:presLayoutVars>
          <dgm:bulletEnabled val="1"/>
        </dgm:presLayoutVars>
      </dgm:prSet>
      <dgm:spPr/>
    </dgm:pt>
    <dgm:pt modelId="{C0969078-990F-4293-8074-C398288AAAF3}" type="pres">
      <dgm:prSet presAssocID="{63DEB8FD-226C-44BC-A223-9B213D4E4914}" presName="spaceBetweenRectangles" presStyleCnt="0"/>
      <dgm:spPr/>
    </dgm:pt>
    <dgm:pt modelId="{5EB936FD-98D1-44E7-BA54-04DF74429B85}" type="pres">
      <dgm:prSet presAssocID="{DCEC35FA-55FB-4A1B-8CE6-0340D6A3FC7F}" presName="parentLin" presStyleCnt="0"/>
      <dgm:spPr/>
    </dgm:pt>
    <dgm:pt modelId="{8FDF4D0D-72BF-438D-AE46-AA93E4254771}" type="pres">
      <dgm:prSet presAssocID="{DCEC35FA-55FB-4A1B-8CE6-0340D6A3FC7F}" presName="parentLeftMargin" presStyleLbl="node1" presStyleIdx="0" presStyleCnt="3"/>
      <dgm:spPr/>
    </dgm:pt>
    <dgm:pt modelId="{7E4BF556-C471-42AC-809E-BA33E6838096}" type="pres">
      <dgm:prSet presAssocID="{DCEC35FA-55FB-4A1B-8CE6-0340D6A3FC7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4FDD6C9-181C-422F-A7C5-3476E97E0ED1}" type="pres">
      <dgm:prSet presAssocID="{DCEC35FA-55FB-4A1B-8CE6-0340D6A3FC7F}" presName="negativeSpace" presStyleCnt="0"/>
      <dgm:spPr/>
    </dgm:pt>
    <dgm:pt modelId="{BF587FA6-CC96-4B0B-A79C-718F03B0A6B0}" type="pres">
      <dgm:prSet presAssocID="{DCEC35FA-55FB-4A1B-8CE6-0340D6A3FC7F}" presName="childText" presStyleLbl="conFgAcc1" presStyleIdx="1" presStyleCnt="3">
        <dgm:presLayoutVars>
          <dgm:bulletEnabled val="1"/>
        </dgm:presLayoutVars>
      </dgm:prSet>
      <dgm:spPr/>
    </dgm:pt>
    <dgm:pt modelId="{63116C41-A567-44EA-8488-FE2B677613A5}" type="pres">
      <dgm:prSet presAssocID="{5D196E6E-EE76-4AC9-B252-7FA1C5942618}" presName="spaceBetweenRectangles" presStyleCnt="0"/>
      <dgm:spPr/>
    </dgm:pt>
    <dgm:pt modelId="{96ED27FF-86BB-4FBD-8307-4A772BEEB5C6}" type="pres">
      <dgm:prSet presAssocID="{71C1FF27-0B99-41FC-A80A-61D8006BFDE3}" presName="parentLin" presStyleCnt="0"/>
      <dgm:spPr/>
    </dgm:pt>
    <dgm:pt modelId="{859BB4BB-36D6-4E40-8274-C739AF2E2143}" type="pres">
      <dgm:prSet presAssocID="{71C1FF27-0B99-41FC-A80A-61D8006BFDE3}" presName="parentLeftMargin" presStyleLbl="node1" presStyleIdx="1" presStyleCnt="3"/>
      <dgm:spPr/>
    </dgm:pt>
    <dgm:pt modelId="{161DFAFA-33E0-4181-9D45-453779EE6CC3}" type="pres">
      <dgm:prSet presAssocID="{71C1FF27-0B99-41FC-A80A-61D8006BFDE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872D531-B67D-4A4C-AE3C-4D16F499326F}" type="pres">
      <dgm:prSet presAssocID="{71C1FF27-0B99-41FC-A80A-61D8006BFDE3}" presName="negativeSpace" presStyleCnt="0"/>
      <dgm:spPr/>
    </dgm:pt>
    <dgm:pt modelId="{75E4C9EB-3F59-4D14-99E9-093586C3571F}" type="pres">
      <dgm:prSet presAssocID="{71C1FF27-0B99-41FC-A80A-61D8006BFDE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F367F30-D7BF-4555-B84E-9E155D8ECD80}" type="presOf" srcId="{01334CFB-2CEA-46C5-9048-B6239BB7A03A}" destId="{46B179B3-A5D2-42C9-99BD-C553655575B5}" srcOrd="1" destOrd="0" presId="urn:microsoft.com/office/officeart/2005/8/layout/list1"/>
    <dgm:cxn modelId="{AC3A0F5B-45C3-4890-8D41-56E3930CC377}" srcId="{78D52E28-B0CB-490A-B5B5-E9B5BD1C8A9E}" destId="{DCEC35FA-55FB-4A1B-8CE6-0340D6A3FC7F}" srcOrd="1" destOrd="0" parTransId="{4720E59A-EB48-452A-A36A-539B45C75081}" sibTransId="{5D196E6E-EE76-4AC9-B252-7FA1C5942618}"/>
    <dgm:cxn modelId="{F9D09187-4911-4CBF-876F-FD9FB3A73D34}" srcId="{78D52E28-B0CB-490A-B5B5-E9B5BD1C8A9E}" destId="{71C1FF27-0B99-41FC-A80A-61D8006BFDE3}" srcOrd="2" destOrd="0" parTransId="{72C07DE3-F61C-4760-AE4B-01EE9EFED7A6}" sibTransId="{A4879FB2-8B56-42BD-A288-CBF936678DAD}"/>
    <dgm:cxn modelId="{3526D88E-0211-414A-98C5-530979C897AD}" type="presOf" srcId="{DCEC35FA-55FB-4A1B-8CE6-0340D6A3FC7F}" destId="{7E4BF556-C471-42AC-809E-BA33E6838096}" srcOrd="1" destOrd="0" presId="urn:microsoft.com/office/officeart/2005/8/layout/list1"/>
    <dgm:cxn modelId="{F1A1379F-9A09-4FD9-9121-A6CD1C86E97C}" type="presOf" srcId="{71C1FF27-0B99-41FC-A80A-61D8006BFDE3}" destId="{859BB4BB-36D6-4E40-8274-C739AF2E2143}" srcOrd="0" destOrd="0" presId="urn:microsoft.com/office/officeart/2005/8/layout/list1"/>
    <dgm:cxn modelId="{531382AF-F178-41D9-B896-F0BC19B6C037}" type="presOf" srcId="{71C1FF27-0B99-41FC-A80A-61D8006BFDE3}" destId="{161DFAFA-33E0-4181-9D45-453779EE6CC3}" srcOrd="1" destOrd="0" presId="urn:microsoft.com/office/officeart/2005/8/layout/list1"/>
    <dgm:cxn modelId="{8E6DCED3-7C30-4043-B3DB-106152F51113}" type="presOf" srcId="{DCEC35FA-55FB-4A1B-8CE6-0340D6A3FC7F}" destId="{8FDF4D0D-72BF-438D-AE46-AA93E4254771}" srcOrd="0" destOrd="0" presId="urn:microsoft.com/office/officeart/2005/8/layout/list1"/>
    <dgm:cxn modelId="{D77A91E6-8CB1-4414-B0AA-7C1E1F483386}" type="presOf" srcId="{78D52E28-B0CB-490A-B5B5-E9B5BD1C8A9E}" destId="{3F282948-F7E1-49FF-82D2-546CB909B836}" srcOrd="0" destOrd="0" presId="urn:microsoft.com/office/officeart/2005/8/layout/list1"/>
    <dgm:cxn modelId="{A6E39DF0-F545-4391-90D0-5FE16D52610D}" srcId="{78D52E28-B0CB-490A-B5B5-E9B5BD1C8A9E}" destId="{01334CFB-2CEA-46C5-9048-B6239BB7A03A}" srcOrd="0" destOrd="0" parTransId="{DF27AC53-CA31-4DCF-939D-58CDEE84E8EF}" sibTransId="{63DEB8FD-226C-44BC-A223-9B213D4E4914}"/>
    <dgm:cxn modelId="{D0D6BAF1-3624-4178-BA93-9F5637E927D1}" type="presOf" srcId="{01334CFB-2CEA-46C5-9048-B6239BB7A03A}" destId="{AB6F5F74-813C-432A-A3B9-64E62B37924B}" srcOrd="0" destOrd="0" presId="urn:microsoft.com/office/officeart/2005/8/layout/list1"/>
    <dgm:cxn modelId="{BC9980F5-0C7B-426B-8F8A-22F13F4ECF04}" type="presParOf" srcId="{3F282948-F7E1-49FF-82D2-546CB909B836}" destId="{11AD13F1-8B58-456F-BEAB-A583D288F2A5}" srcOrd="0" destOrd="0" presId="urn:microsoft.com/office/officeart/2005/8/layout/list1"/>
    <dgm:cxn modelId="{C0F456C5-1C1F-4C91-A054-AC3B528EAD96}" type="presParOf" srcId="{11AD13F1-8B58-456F-BEAB-A583D288F2A5}" destId="{AB6F5F74-813C-432A-A3B9-64E62B37924B}" srcOrd="0" destOrd="0" presId="urn:microsoft.com/office/officeart/2005/8/layout/list1"/>
    <dgm:cxn modelId="{E80CC86F-0D71-4BB5-BF6D-31F5A9F7D17A}" type="presParOf" srcId="{11AD13F1-8B58-456F-BEAB-A583D288F2A5}" destId="{46B179B3-A5D2-42C9-99BD-C553655575B5}" srcOrd="1" destOrd="0" presId="urn:microsoft.com/office/officeart/2005/8/layout/list1"/>
    <dgm:cxn modelId="{DF283B65-6496-40ED-A76F-84DF31C22ED8}" type="presParOf" srcId="{3F282948-F7E1-49FF-82D2-546CB909B836}" destId="{3E2A19AE-DCCA-4AF4-B7EE-46AEFEB0F229}" srcOrd="1" destOrd="0" presId="urn:microsoft.com/office/officeart/2005/8/layout/list1"/>
    <dgm:cxn modelId="{4C71AFB6-DDCE-41BC-8B18-8B6FC50C3CD7}" type="presParOf" srcId="{3F282948-F7E1-49FF-82D2-546CB909B836}" destId="{14BE3E93-5DD4-4427-983B-67A0A013900B}" srcOrd="2" destOrd="0" presId="urn:microsoft.com/office/officeart/2005/8/layout/list1"/>
    <dgm:cxn modelId="{7D7F0CA9-B5D6-4FD9-A4F0-47FC1FF50614}" type="presParOf" srcId="{3F282948-F7E1-49FF-82D2-546CB909B836}" destId="{C0969078-990F-4293-8074-C398288AAAF3}" srcOrd="3" destOrd="0" presId="urn:microsoft.com/office/officeart/2005/8/layout/list1"/>
    <dgm:cxn modelId="{D6CEF029-F826-4B0E-A708-2F9CCD444973}" type="presParOf" srcId="{3F282948-F7E1-49FF-82D2-546CB909B836}" destId="{5EB936FD-98D1-44E7-BA54-04DF74429B85}" srcOrd="4" destOrd="0" presId="urn:microsoft.com/office/officeart/2005/8/layout/list1"/>
    <dgm:cxn modelId="{525CDD0D-47E1-40C9-81D8-E08D2A8FD140}" type="presParOf" srcId="{5EB936FD-98D1-44E7-BA54-04DF74429B85}" destId="{8FDF4D0D-72BF-438D-AE46-AA93E4254771}" srcOrd="0" destOrd="0" presId="urn:microsoft.com/office/officeart/2005/8/layout/list1"/>
    <dgm:cxn modelId="{7766F874-202C-47C3-8BAF-4A20E25C9FB6}" type="presParOf" srcId="{5EB936FD-98D1-44E7-BA54-04DF74429B85}" destId="{7E4BF556-C471-42AC-809E-BA33E6838096}" srcOrd="1" destOrd="0" presId="urn:microsoft.com/office/officeart/2005/8/layout/list1"/>
    <dgm:cxn modelId="{8C68FCCC-2104-4A60-85F9-03764335ED69}" type="presParOf" srcId="{3F282948-F7E1-49FF-82D2-546CB909B836}" destId="{14FDD6C9-181C-422F-A7C5-3476E97E0ED1}" srcOrd="5" destOrd="0" presId="urn:microsoft.com/office/officeart/2005/8/layout/list1"/>
    <dgm:cxn modelId="{78E7CB6C-232E-4EC0-B746-1758613C8D16}" type="presParOf" srcId="{3F282948-F7E1-49FF-82D2-546CB909B836}" destId="{BF587FA6-CC96-4B0B-A79C-718F03B0A6B0}" srcOrd="6" destOrd="0" presId="urn:microsoft.com/office/officeart/2005/8/layout/list1"/>
    <dgm:cxn modelId="{E8D8C54A-7741-420C-9237-8E45BC111D6B}" type="presParOf" srcId="{3F282948-F7E1-49FF-82D2-546CB909B836}" destId="{63116C41-A567-44EA-8488-FE2B677613A5}" srcOrd="7" destOrd="0" presId="urn:microsoft.com/office/officeart/2005/8/layout/list1"/>
    <dgm:cxn modelId="{D130AB67-A9A9-42DC-827C-0DCF0DC66F89}" type="presParOf" srcId="{3F282948-F7E1-49FF-82D2-546CB909B836}" destId="{96ED27FF-86BB-4FBD-8307-4A772BEEB5C6}" srcOrd="8" destOrd="0" presId="urn:microsoft.com/office/officeart/2005/8/layout/list1"/>
    <dgm:cxn modelId="{00979D95-EB32-441C-9618-009A5E19F9AA}" type="presParOf" srcId="{96ED27FF-86BB-4FBD-8307-4A772BEEB5C6}" destId="{859BB4BB-36D6-4E40-8274-C739AF2E2143}" srcOrd="0" destOrd="0" presId="urn:microsoft.com/office/officeart/2005/8/layout/list1"/>
    <dgm:cxn modelId="{F84339D2-6A0B-41C4-B4BA-28486ABA9FE7}" type="presParOf" srcId="{96ED27FF-86BB-4FBD-8307-4A772BEEB5C6}" destId="{161DFAFA-33E0-4181-9D45-453779EE6CC3}" srcOrd="1" destOrd="0" presId="urn:microsoft.com/office/officeart/2005/8/layout/list1"/>
    <dgm:cxn modelId="{1F710461-0FD1-43BE-A775-19AB4262C14E}" type="presParOf" srcId="{3F282948-F7E1-49FF-82D2-546CB909B836}" destId="{8872D531-B67D-4A4C-AE3C-4D16F499326F}" srcOrd="9" destOrd="0" presId="urn:microsoft.com/office/officeart/2005/8/layout/list1"/>
    <dgm:cxn modelId="{2E1DCF62-6B20-42C5-BD9A-674D72958B09}" type="presParOf" srcId="{3F282948-F7E1-49FF-82D2-546CB909B836}" destId="{75E4C9EB-3F59-4D14-99E9-093586C3571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E3E93-5DD4-4427-983B-67A0A013900B}">
      <dsp:nvSpPr>
        <dsp:cNvPr id="0" name=""/>
        <dsp:cNvSpPr/>
      </dsp:nvSpPr>
      <dsp:spPr>
        <a:xfrm>
          <a:off x="0" y="46401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B179B3-A5D2-42C9-99BD-C553655575B5}">
      <dsp:nvSpPr>
        <dsp:cNvPr id="0" name=""/>
        <dsp:cNvSpPr/>
      </dsp:nvSpPr>
      <dsp:spPr>
        <a:xfrm>
          <a:off x="304800" y="6459"/>
          <a:ext cx="426720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Evaluación Respiratoria </a:t>
          </a:r>
        </a:p>
      </dsp:txBody>
      <dsp:txXfrm>
        <a:off x="349472" y="51131"/>
        <a:ext cx="4177856" cy="825776"/>
      </dsp:txXfrm>
    </dsp:sp>
    <dsp:sp modelId="{BF587FA6-CC96-4B0B-A79C-718F03B0A6B0}">
      <dsp:nvSpPr>
        <dsp:cNvPr id="0" name=""/>
        <dsp:cNvSpPr/>
      </dsp:nvSpPr>
      <dsp:spPr>
        <a:xfrm>
          <a:off x="0" y="187017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4BF556-C471-42AC-809E-BA33E6838096}">
      <dsp:nvSpPr>
        <dsp:cNvPr id="0" name=""/>
        <dsp:cNvSpPr/>
      </dsp:nvSpPr>
      <dsp:spPr>
        <a:xfrm>
          <a:off x="304800" y="1412619"/>
          <a:ext cx="426720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Requerimiento VNI </a:t>
          </a:r>
        </a:p>
      </dsp:txBody>
      <dsp:txXfrm>
        <a:off x="349472" y="1457291"/>
        <a:ext cx="4177856" cy="825776"/>
      </dsp:txXfrm>
    </dsp:sp>
    <dsp:sp modelId="{75E4C9EB-3F59-4D14-99E9-093586C3571F}">
      <dsp:nvSpPr>
        <dsp:cNvPr id="0" name=""/>
        <dsp:cNvSpPr/>
      </dsp:nvSpPr>
      <dsp:spPr>
        <a:xfrm>
          <a:off x="0" y="3276340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1DFAFA-33E0-4181-9D45-453779EE6CC3}">
      <dsp:nvSpPr>
        <dsp:cNvPr id="0" name=""/>
        <dsp:cNvSpPr/>
      </dsp:nvSpPr>
      <dsp:spPr>
        <a:xfrm>
          <a:off x="304800" y="2818780"/>
          <a:ext cx="426720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Asistencia de la Tos </a:t>
          </a:r>
        </a:p>
      </dsp:txBody>
      <dsp:txXfrm>
        <a:off x="349472" y="2863452"/>
        <a:ext cx="4177856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C6763-F063-4847-A5F4-C5F9C222A699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48C43-2BF6-8745-B3E1-DA4BE724B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2163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7EB294A4-6E51-BF4D-B276-C9A2816B5FCB}" type="slidenum">
              <a:rPr lang="es-ES" sz="1200">
                <a:cs typeface="Arial" charset="0"/>
              </a:rPr>
              <a:pPr/>
              <a:t>4</a:t>
            </a:fld>
            <a:endParaRPr lang="es-ES" sz="1200">
              <a:cs typeface="Arial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MX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2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  <a:ea typeface="MS PGothic" charset="0"/>
            </a:endParaRPr>
          </a:p>
        </p:txBody>
      </p:sp>
      <p:sp>
        <p:nvSpPr>
          <p:cNvPr id="2560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642673FF-DE1C-6646-A9F9-42CE8F8C4BE5}" type="slidenum">
              <a:rPr lang="es-ES" sz="1200">
                <a:latin typeface="Calibri" charset="0"/>
                <a:ea typeface="ＭＳ Ｐゴシック" charset="0"/>
                <a:cs typeface="ＭＳ Ｐゴシック" charset="0"/>
              </a:rPr>
              <a:pPr/>
              <a:t>26</a:t>
            </a:fld>
            <a:endParaRPr lang="es-ES" sz="12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0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CL">
              <a:latin typeface="Times New Roman" charset="0"/>
              <a:ea typeface="MS PGothic" charset="0"/>
            </a:endParaRPr>
          </a:p>
        </p:txBody>
      </p:sp>
      <p:sp>
        <p:nvSpPr>
          <p:cNvPr id="2765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F473BCB1-3603-1140-AF52-2985AC6A4F3A}" type="slidenum">
              <a:rPr lang="es-ES" sz="1200">
                <a:latin typeface="Times New Roman" charset="0"/>
                <a:ea typeface="ＭＳ Ｐゴシック" charset="0"/>
                <a:cs typeface="ＭＳ Ｐゴシック" charset="0"/>
              </a:rPr>
              <a:pPr/>
              <a:t>27</a:t>
            </a:fld>
            <a:endParaRPr lang="es-ES" sz="12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2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CL">
              <a:latin typeface="Times New Roman" charset="0"/>
              <a:ea typeface="MS PGothic" charset="0"/>
            </a:endParaRPr>
          </a:p>
        </p:txBody>
      </p:sp>
      <p:sp>
        <p:nvSpPr>
          <p:cNvPr id="4608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1606FDFC-7B39-814C-9E12-32DAB78B9E5C}" type="slidenum">
              <a:rPr lang="es-ES" sz="1200">
                <a:latin typeface="Times New Roman" charset="0"/>
                <a:cs typeface="Arial" charset="0"/>
              </a:rPr>
              <a:pPr/>
              <a:t>29</a:t>
            </a:fld>
            <a:endParaRPr lang="es-ES" sz="1200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10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CL">
              <a:latin typeface="Arial" charset="0"/>
              <a:ea typeface="MS PGothic" charset="0"/>
            </a:endParaRPr>
          </a:p>
        </p:txBody>
      </p:sp>
      <p:sp>
        <p:nvSpPr>
          <p:cNvPr id="942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2A4CB69-E139-AA44-AB81-D5BE7C434973}" type="slidenum">
              <a:rPr lang="es-ES" sz="1200">
                <a:latin typeface="Calibri" charset="0"/>
                <a:cs typeface="Arial" charset="0"/>
              </a:rPr>
              <a:pPr/>
              <a:t>31</a:t>
            </a:fld>
            <a:endParaRPr lang="es-ES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826841A-27E7-4549-9B38-1E5AFF223823}" type="slidenum">
              <a:rPr lang="es-ES" sz="1200">
                <a:latin typeface="Arial" charset="0"/>
              </a:rPr>
              <a:pPr eaLnBrk="1" hangingPunct="1"/>
              <a:t>41</a:t>
            </a:fld>
            <a:endParaRPr lang="es-ES" sz="1200">
              <a:latin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Times New Roman" pitchFamily="18" charset="0"/>
            </a:endParaRPr>
          </a:p>
        </p:txBody>
      </p:sp>
      <p:sp>
        <p:nvSpPr>
          <p:cNvPr id="1361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1DDCE45A-E06A-44ED-ADAE-BD9FCFD08B66}" type="slidenum">
              <a:rPr lang="es-ES" altLang="es-ES">
                <a:latin typeface="Times New Roman" pitchFamily="18" charset="0"/>
                <a:cs typeface="Arial" charset="0"/>
              </a:rPr>
              <a:pPr/>
              <a:t>45</a:t>
            </a:fld>
            <a:endParaRPr lang="es-ES" altLang="es-ES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7218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CL"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13721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B8B3FD94-B0A5-B64B-983D-72E19AA5931A}" type="slidenum">
              <a:rPr lang="es-ES" sz="1200">
                <a:cs typeface="Arial" charset="0"/>
              </a:rPr>
              <a:pPr/>
              <a:t>46</a:t>
            </a:fld>
            <a:endParaRPr lang="es-E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0530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CL">
              <a:latin typeface="Times New Roman" charset="0"/>
              <a:ea typeface="MS PGothic" charset="0"/>
            </a:endParaRPr>
          </a:p>
        </p:txBody>
      </p:sp>
      <p:sp>
        <p:nvSpPr>
          <p:cNvPr id="15053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854FA77A-9FEA-EC4F-AE55-C42DC73085DA}" type="slidenum">
              <a:rPr lang="es-ES" sz="1200">
                <a:latin typeface="Times New Roman" charset="0"/>
                <a:cs typeface="Arial" charset="0"/>
              </a:rPr>
              <a:pPr/>
              <a:t>48</a:t>
            </a:fld>
            <a:endParaRPr lang="es-ES" sz="1200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8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Times New Roman" charset="0"/>
              <a:ea typeface="MS PGothic" charset="0"/>
            </a:endParaRPr>
          </a:p>
        </p:txBody>
      </p:sp>
      <p:sp>
        <p:nvSpPr>
          <p:cNvPr id="65539" name="3 Marcador de número de diapositiva"/>
          <p:cNvSpPr txBox="1">
            <a:spLocks noGrp="1"/>
          </p:cNvSpPr>
          <p:nvPr/>
        </p:nvSpPr>
        <p:spPr bwMode="auto">
          <a:xfrm>
            <a:off x="3886200" y="8687239"/>
            <a:ext cx="2971800" cy="45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93BE1AAE-82AA-AD45-9E88-C5E8A13CFE38}" type="slidenum">
              <a:rPr lang="es-ES" sz="1200">
                <a:latin typeface="Times New Roman" charset="0"/>
                <a:ea typeface="ＭＳ Ｐゴシック" charset="0"/>
                <a:cs typeface="ＭＳ Ｐゴシック" charset="0"/>
              </a:rPr>
              <a:pPr algn="r" eaLnBrk="1" hangingPunct="1"/>
              <a:t>6</a:t>
            </a:fld>
            <a:endParaRPr lang="es-ES" sz="12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Times New Roman" charset="0"/>
              <a:ea typeface="MS PGothic" charset="0"/>
            </a:endParaRPr>
          </a:p>
        </p:txBody>
      </p:sp>
      <p:sp>
        <p:nvSpPr>
          <p:cNvPr id="6758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BA208F15-412B-2A4D-B58D-6E0867E75B01}" type="slidenum">
              <a:rPr lang="en-US" sz="1200">
                <a:latin typeface="Times New Roman" charset="0"/>
                <a:ea typeface="ＭＳ Ｐゴシック" charset="0"/>
                <a:cs typeface="ＭＳ Ｐゴシック" charset="0"/>
              </a:rPr>
              <a:pPr/>
              <a:t>7</a:t>
            </a:fld>
            <a:endParaRPr lang="en-US" sz="12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4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Times New Roman" charset="0"/>
              <a:ea typeface="MS PGothic" charset="0"/>
            </a:endParaRPr>
          </a:p>
        </p:txBody>
      </p:sp>
      <p:sp>
        <p:nvSpPr>
          <p:cNvPr id="6963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8B4C3AA-4714-BC4D-A099-A15F1B579E7D}" type="slidenum">
              <a:rPr lang="es-ES" sz="1200">
                <a:latin typeface="Times New Roman" charset="0"/>
                <a:ea typeface="ＭＳ Ｐゴシック" charset="0"/>
                <a:cs typeface="ＭＳ Ｐゴシック" charset="0"/>
              </a:rPr>
              <a:pPr/>
              <a:t>8</a:t>
            </a:fld>
            <a:endParaRPr lang="es-ES" sz="12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  <a:ea typeface="MS PGothic" charset="0"/>
            </a:endParaRPr>
          </a:p>
        </p:txBody>
      </p:sp>
      <p:sp>
        <p:nvSpPr>
          <p:cNvPr id="83971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DEB5F1B1-EA9C-0944-B259-DE49AD5AB838}" type="slidenum">
              <a:rPr lang="es-ES_tradnl" sz="1200">
                <a:latin typeface="Calibri" charset="0"/>
                <a:cs typeface="Arial" charset="0"/>
              </a:rPr>
              <a:pPr/>
              <a:t>16</a:t>
            </a:fld>
            <a:endParaRPr lang="es-ES_tradnl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ES">
              <a:latin typeface="Times New Roman" charset="0"/>
            </a:endParaRPr>
          </a:p>
        </p:txBody>
      </p:sp>
      <p:sp>
        <p:nvSpPr>
          <p:cNvPr id="31747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6B69D6A-1286-0F41-86DA-EEAA8D4E8ABD}" type="slidenum">
              <a:rPr lang="es-ES" sz="1200"/>
              <a:pPr eaLnBrk="1" hangingPunct="1"/>
              <a:t>17</a:t>
            </a:fld>
            <a:endParaRPr lang="es-E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D86E5E-A3D5-FF49-88EB-E07E48827885}" type="slidenum">
              <a:rPr lang="es-ES" sz="1200">
                <a:latin typeface="Times New Roman" charset="0"/>
                <a:ea typeface="MS PGothic" charset="0"/>
                <a:cs typeface="MS PGothic" charset="0"/>
              </a:rPr>
              <a:pPr eaLnBrk="1" hangingPunct="1"/>
              <a:t>18</a:t>
            </a:fld>
            <a:endParaRPr lang="es-ES" sz="120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CL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A5C91A-F7D9-4C44-BAD5-1A0F99A1C502}" type="slidenum">
              <a:rPr lang="es-ES" sz="1200">
                <a:latin typeface="Times New Roman" charset="0"/>
                <a:ea typeface="MS PGothic" charset="0"/>
                <a:cs typeface="MS PGothic" charset="0"/>
              </a:rPr>
              <a:pPr eaLnBrk="1" hangingPunct="1"/>
              <a:t>19</a:t>
            </a:fld>
            <a:endParaRPr lang="es-ES" sz="120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CL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6E6C-A734-1943-8175-9454409888B9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29A1-8584-8642-BB7E-38B4B878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40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6E6C-A734-1943-8175-9454409888B9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29A1-8584-8642-BB7E-38B4B878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313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6E6C-A734-1943-8175-9454409888B9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29A1-8584-8642-BB7E-38B4B878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4728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6E6C-A734-1943-8175-9454409888B9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29A1-8584-8642-BB7E-38B4B878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976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6E6C-A734-1943-8175-9454409888B9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29A1-8584-8642-BB7E-38B4B878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691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6E6C-A734-1943-8175-9454409888B9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29A1-8584-8642-BB7E-38B4B878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400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6E6C-A734-1943-8175-9454409888B9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29A1-8584-8642-BB7E-38B4B878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6178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6E6C-A734-1943-8175-9454409888B9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29A1-8584-8642-BB7E-38B4B878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2971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6E6C-A734-1943-8175-9454409888B9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29A1-8584-8642-BB7E-38B4B878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732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6E6C-A734-1943-8175-9454409888B9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29A1-8584-8642-BB7E-38B4B878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614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6E6C-A734-1943-8175-9454409888B9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529A1-8584-8642-BB7E-38B4B878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715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16E6C-A734-1943-8175-9454409888B9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529A1-8584-8642-BB7E-38B4B87866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906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7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334265"/>
            <a:ext cx="7772400" cy="1470025"/>
          </a:xfrm>
        </p:spPr>
        <p:txBody>
          <a:bodyPr>
            <a:noAutofit/>
          </a:bodyPr>
          <a:lstStyle/>
          <a:p>
            <a:r>
              <a:rPr lang="es-ES" sz="3600" b="1" dirty="0" err="1">
                <a:solidFill>
                  <a:srgbClr val="000090"/>
                </a:solidFill>
              </a:rPr>
              <a:t>Cifoescoliosis</a:t>
            </a:r>
            <a:r>
              <a:rPr lang="es-ES" sz="3600" b="1" dirty="0">
                <a:solidFill>
                  <a:srgbClr val="000090"/>
                </a:solidFill>
              </a:rPr>
              <a:t> Severa:</a:t>
            </a:r>
            <a:br>
              <a:rPr lang="es-ES" sz="3600" b="1" dirty="0">
                <a:solidFill>
                  <a:srgbClr val="000090"/>
                </a:solidFill>
              </a:rPr>
            </a:br>
            <a:r>
              <a:rPr lang="es-ES" sz="3600" b="1" dirty="0">
                <a:solidFill>
                  <a:srgbClr val="000090"/>
                </a:solidFill>
              </a:rPr>
              <a:t>Evaluación y Protocolo de Manejo Respiratorio</a:t>
            </a:r>
            <a:br>
              <a:rPr lang="es-ES" sz="3600" b="1" dirty="0">
                <a:solidFill>
                  <a:srgbClr val="000090"/>
                </a:solidFill>
              </a:rPr>
            </a:br>
            <a:r>
              <a:rPr lang="es-ES" sz="3200" b="1" dirty="0">
                <a:solidFill>
                  <a:srgbClr val="000090"/>
                </a:solidFill>
              </a:rPr>
              <a:t>¿Como operarse y no morir en el intento?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es-ES" b="1" dirty="0">
              <a:solidFill>
                <a:srgbClr val="000090"/>
              </a:solidFill>
              <a:latin typeface="+mj-lt"/>
            </a:endParaRPr>
          </a:p>
          <a:p>
            <a:endParaRPr lang="es-ES" sz="2200" b="1" dirty="0">
              <a:solidFill>
                <a:srgbClr val="000090"/>
              </a:solidFill>
              <a:latin typeface="+mj-lt"/>
            </a:endParaRPr>
          </a:p>
          <a:p>
            <a:r>
              <a:rPr lang="es-ES" b="1" dirty="0">
                <a:solidFill>
                  <a:srgbClr val="000090"/>
                </a:solidFill>
                <a:latin typeface="+mj-lt"/>
              </a:rPr>
              <a:t>2019 </a:t>
            </a:r>
          </a:p>
          <a:p>
            <a:r>
              <a:rPr lang="es-ES" b="1" dirty="0">
                <a:solidFill>
                  <a:srgbClr val="000090"/>
                </a:solidFill>
                <a:latin typeface="+mj-lt"/>
              </a:rPr>
              <a:t>P. Prado</a:t>
            </a:r>
          </a:p>
        </p:txBody>
      </p:sp>
      <p:graphicFrame>
        <p:nvGraphicFramePr>
          <p:cNvPr id="4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248798"/>
              </p:ext>
            </p:extLst>
          </p:nvPr>
        </p:nvGraphicFramePr>
        <p:xfrm>
          <a:off x="1657350" y="82328"/>
          <a:ext cx="6167438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Documento" r:id="rId3" imgW="5346503" imgH="1498545" progId="Word.Document.12">
                  <p:embed/>
                </p:oleObj>
              </mc:Choice>
              <mc:Fallback>
                <p:oleObj name="Documento" r:id="rId3" imgW="5346503" imgH="1498545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350" y="82328"/>
                        <a:ext cx="6167438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3" descr="C:\Users\Maria Adela\Downloads\imag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74" y="5055552"/>
            <a:ext cx="1325562" cy="177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472" y="5045394"/>
            <a:ext cx="1231136" cy="16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0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30" y="2942801"/>
            <a:ext cx="7847329" cy="3616876"/>
          </a:xfrm>
          <a:prstGeom prst="rect">
            <a:avLst/>
          </a:prstGeom>
        </p:spPr>
      </p:pic>
      <p:pic>
        <p:nvPicPr>
          <p:cNvPr id="3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36" y="539683"/>
            <a:ext cx="6872918" cy="240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37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89" y="2506731"/>
            <a:ext cx="8769127" cy="162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87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263849"/>
            <a:ext cx="6838346" cy="536395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00" y="5807925"/>
            <a:ext cx="60452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30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>
                <a:solidFill>
                  <a:schemeClr val="tx2"/>
                </a:solidFill>
              </a:rPr>
              <a:t>Manejo Pre y Post Quirúrgico 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9541839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7485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884" y="0"/>
            <a:ext cx="6843532" cy="6858000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 rot="5400000">
            <a:off x="5722324" y="5088548"/>
            <a:ext cx="633500" cy="35919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5377438" y="5610111"/>
            <a:ext cx="2144727" cy="860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1400" b="1" dirty="0">
                <a:solidFill>
                  <a:schemeClr val="tx2"/>
                </a:solidFill>
              </a:rPr>
              <a:t>Actualización 2019:</a:t>
            </a:r>
          </a:p>
          <a:p>
            <a:pPr>
              <a:lnSpc>
                <a:spcPct val="120000"/>
              </a:lnSpc>
            </a:pPr>
            <a:r>
              <a:rPr lang="es-ES" sz="1400" b="1" dirty="0">
                <a:solidFill>
                  <a:schemeClr val="tx2"/>
                </a:solidFill>
              </a:rPr>
              <a:t>Air </a:t>
            </a:r>
            <a:r>
              <a:rPr lang="es-ES" sz="1400" b="1" dirty="0" err="1">
                <a:solidFill>
                  <a:schemeClr val="tx2"/>
                </a:solidFill>
              </a:rPr>
              <a:t>Stacking</a:t>
            </a:r>
            <a:r>
              <a:rPr lang="es-ES" sz="1400" b="1" dirty="0">
                <a:solidFill>
                  <a:schemeClr val="tx2"/>
                </a:solidFill>
              </a:rPr>
              <a:t>/Tos asistida </a:t>
            </a:r>
          </a:p>
          <a:p>
            <a:pPr>
              <a:lnSpc>
                <a:spcPct val="120000"/>
              </a:lnSpc>
            </a:pPr>
            <a:r>
              <a:rPr lang="es-ES" sz="1400" b="1" dirty="0">
                <a:solidFill>
                  <a:schemeClr val="tx2"/>
                </a:solidFill>
              </a:rPr>
              <a:t>Con </a:t>
            </a:r>
            <a:r>
              <a:rPr lang="es-ES" sz="1400" b="1" dirty="0" err="1">
                <a:solidFill>
                  <a:schemeClr val="tx2"/>
                </a:solidFill>
              </a:rPr>
              <a:t>Ambu</a:t>
            </a:r>
            <a:r>
              <a:rPr lang="es-ES" sz="1400" b="1" dirty="0">
                <a:solidFill>
                  <a:schemeClr val="tx2"/>
                </a:solidFill>
              </a:rPr>
              <a:t> bag</a:t>
            </a:r>
          </a:p>
        </p:txBody>
      </p:sp>
    </p:spTree>
    <p:extLst>
      <p:ext uri="{BB962C8B-B14F-4D97-AF65-F5344CB8AC3E}">
        <p14:creationId xmlns:p14="http://schemas.microsoft.com/office/powerpoint/2010/main" val="4061330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00090"/>
                </a:solidFill>
              </a:rPr>
              <a:t>Requerimientos Clínicos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>
                <a:solidFill>
                  <a:srgbClr val="000090"/>
                </a:solidFill>
              </a:rPr>
              <a:t>UPC familiarizada con ENM y manejo con:</a:t>
            </a:r>
          </a:p>
          <a:p>
            <a:pPr marL="0" indent="0">
              <a:buNone/>
            </a:pPr>
            <a:r>
              <a:rPr lang="es-ES" dirty="0">
                <a:solidFill>
                  <a:srgbClr val="000090"/>
                </a:solidFill>
              </a:rPr>
              <a:t>. </a:t>
            </a:r>
            <a:r>
              <a:rPr lang="es-ES" dirty="0" err="1">
                <a:solidFill>
                  <a:srgbClr val="000090"/>
                </a:solidFill>
              </a:rPr>
              <a:t>Extubación</a:t>
            </a:r>
            <a:r>
              <a:rPr lang="es-ES" dirty="0">
                <a:solidFill>
                  <a:srgbClr val="000090"/>
                </a:solidFill>
              </a:rPr>
              <a:t> precoz a SVNI.</a:t>
            </a:r>
          </a:p>
          <a:p>
            <a:pPr marL="0" indent="0">
              <a:buNone/>
            </a:pPr>
            <a:r>
              <a:rPr lang="es-ES" dirty="0">
                <a:solidFill>
                  <a:srgbClr val="000090"/>
                </a:solidFill>
              </a:rPr>
              <a:t>. Manejo complementario con Tos Asistida.</a:t>
            </a:r>
          </a:p>
          <a:p>
            <a:pPr marL="0" indent="0">
              <a:buNone/>
            </a:pPr>
            <a:r>
              <a:rPr lang="es-ES" dirty="0">
                <a:solidFill>
                  <a:srgbClr val="000090"/>
                </a:solidFill>
              </a:rPr>
              <a:t>. Manejo avanzado de dolor.</a:t>
            </a:r>
          </a:p>
          <a:p>
            <a:pPr marL="0" indent="0">
              <a:buNone/>
            </a:pPr>
            <a:r>
              <a:rPr lang="es-ES" dirty="0">
                <a:solidFill>
                  <a:srgbClr val="000090"/>
                </a:solidFill>
              </a:rPr>
              <a:t>. Uso múltiples interfaces para AVNI.</a:t>
            </a:r>
          </a:p>
          <a:p>
            <a:pPr marL="0" indent="0">
              <a:buNone/>
            </a:pPr>
            <a:r>
              <a:rPr lang="es-ES" dirty="0">
                <a:solidFill>
                  <a:srgbClr val="000090"/>
                </a:solidFill>
              </a:rPr>
              <a:t>. </a:t>
            </a:r>
            <a:r>
              <a:rPr lang="es-ES" b="1" dirty="0">
                <a:solidFill>
                  <a:srgbClr val="000090"/>
                </a:solidFill>
              </a:rPr>
              <a:t>Aceptar incorporar a los padres en cuidados respiratorios post operatorios.</a:t>
            </a:r>
          </a:p>
        </p:txBody>
      </p:sp>
    </p:spTree>
    <p:extLst>
      <p:ext uri="{BB962C8B-B14F-4D97-AF65-F5344CB8AC3E}">
        <p14:creationId xmlns:p14="http://schemas.microsoft.com/office/powerpoint/2010/main" val="3539381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Evaluación Respiratoria – </a:t>
            </a:r>
            <a:br>
              <a:rPr lang="es-ES" b="1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s-ES" b="1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Laboratorio Necesario</a:t>
            </a:r>
          </a:p>
        </p:txBody>
      </p:sp>
      <p:sp>
        <p:nvSpPr>
          <p:cNvPr id="82946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Espirometro</a:t>
            </a:r>
            <a:r>
              <a:rPr lang="es-ES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 portátil - </a:t>
            </a:r>
            <a:r>
              <a:rPr lang="es-ES" dirty="0" err="1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Ventilografo</a:t>
            </a:r>
            <a:r>
              <a:rPr lang="es-ES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 (evaluar CVF)</a:t>
            </a:r>
          </a:p>
          <a:p>
            <a:r>
              <a:rPr lang="es-ES" dirty="0" err="1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Flujometro</a:t>
            </a:r>
            <a:r>
              <a:rPr lang="es-ES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 (Pico Flujo Tos/</a:t>
            </a:r>
            <a:r>
              <a:rPr lang="es-ES" dirty="0" err="1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Cough</a:t>
            </a:r>
            <a:r>
              <a:rPr lang="es-ES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s-ES" dirty="0" err="1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Peak</a:t>
            </a:r>
            <a:r>
              <a:rPr lang="es-ES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s-ES" dirty="0" err="1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Flow</a:t>
            </a:r>
            <a:r>
              <a:rPr lang="es-ES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s-ES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SpO2/ </a:t>
            </a:r>
            <a:r>
              <a:rPr lang="es-ES" dirty="0" err="1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Capnografo</a:t>
            </a:r>
            <a:r>
              <a:rPr lang="es-ES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. TpCo</a:t>
            </a:r>
            <a:r>
              <a:rPr lang="es-ES" baseline="-25000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2</a:t>
            </a:r>
          </a:p>
          <a:p>
            <a:endParaRPr lang="es-E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2947" name="Imagen 2" descr="Ventilomet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2" t="13226" b="52388"/>
          <a:stretch>
            <a:fillRect/>
          </a:stretch>
        </p:blipFill>
        <p:spPr bwMode="auto">
          <a:xfrm>
            <a:off x="4716463" y="3789363"/>
            <a:ext cx="24479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26" descr="DSC058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73563"/>
            <a:ext cx="2141538" cy="16049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778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3 Imagen" descr="DSC019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3616325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C:\Documents and Settings\GEO\Escritorio\Image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04813"/>
            <a:ext cx="28717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3 Imagen" descr="DSC0193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72"/>
          <a:stretch>
            <a:fillRect/>
          </a:stretch>
        </p:blipFill>
        <p:spPr bwMode="auto">
          <a:xfrm>
            <a:off x="3276600" y="3573463"/>
            <a:ext cx="2397125" cy="30241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26" descr="DSC0589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394075"/>
            <a:ext cx="1296987" cy="971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8689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5243512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_tradnl" sz="280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+mj-cs"/>
              </a:rPr>
              <a:t>Relación Volumen - Presiones</a:t>
            </a:r>
          </a:p>
        </p:txBody>
      </p:sp>
      <p:pic>
        <p:nvPicPr>
          <p:cNvPr id="46082" name="Picture 3" descr="curva pim - volumenes duchen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3435350" cy="4170363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4" descr="evolución PIM y CV por ed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08050"/>
            <a:ext cx="3203575" cy="4391025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39750" y="5300663"/>
            <a:ext cx="3600450" cy="1323975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buClr>
                <a:srgbClr val="FFFF00"/>
              </a:buClr>
              <a:buSzPct val="80000"/>
              <a:defRPr/>
            </a:pPr>
            <a:r>
              <a:rPr lang="es-ES_tradnl" sz="20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La disminución de la fuerza muscular inspiratoria al 50% significa sólo una disminución del 20% de la CVF.</a:t>
            </a:r>
            <a:endParaRPr lang="es-ES" sz="200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4787900" y="5445125"/>
            <a:ext cx="3240088" cy="1016000"/>
          </a:xfrm>
          <a:prstGeom prst="rect">
            <a:avLst/>
          </a:prstGeom>
          <a:ln>
            <a:solidFill>
              <a:srgbClr val="00009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buClr>
                <a:srgbClr val="FFFF00"/>
              </a:buClr>
              <a:buSzPct val="80000"/>
              <a:defRPr/>
            </a:pPr>
            <a:r>
              <a:rPr lang="es-ES_tradnl" sz="200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Cuando existe un PIM de 25 % del predicho la CVF es el 50 % del predicho</a:t>
            </a:r>
          </a:p>
        </p:txBody>
      </p:sp>
    </p:spTree>
    <p:extLst>
      <p:ext uri="{BB962C8B-B14F-4D97-AF65-F5344CB8AC3E}">
        <p14:creationId xmlns:p14="http://schemas.microsoft.com/office/powerpoint/2010/main" val="3514943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196975"/>
            <a:ext cx="7772400" cy="441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ES_tradnl" b="1">
                <a:solidFill>
                  <a:srgbClr val="000099"/>
                </a:solidFill>
                <a:latin typeface="Calibri" charset="0"/>
                <a:ea typeface="MS PGothic" charset="0"/>
                <a:cs typeface="MS PGothic" charset="0"/>
              </a:rPr>
              <a:t>Restricción pulmonar</a:t>
            </a:r>
          </a:p>
          <a:p>
            <a:pPr eaLnBrk="1" hangingPunct="1"/>
            <a:r>
              <a:rPr lang="es-ES_tradnl" sz="2400" b="1">
                <a:solidFill>
                  <a:srgbClr val="000099"/>
                </a:solidFill>
                <a:latin typeface="Calibri" charset="0"/>
                <a:ea typeface="MS PGothic" charset="0"/>
                <a:cs typeface="MS PGothic" charset="0"/>
              </a:rPr>
              <a:t>Hipoventilación alveolar con parenquima pulmonar normal</a:t>
            </a:r>
          </a:p>
          <a:p>
            <a:pPr eaLnBrk="1" hangingPunct="1"/>
            <a:endParaRPr lang="es-ES_tradnl" sz="2400">
              <a:solidFill>
                <a:srgbClr val="000099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endParaRPr lang="es-ES_tradnl" sz="2400">
              <a:solidFill>
                <a:srgbClr val="0000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10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_tradnl" sz="400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+mj-cs"/>
              </a:rPr>
              <a:t>Insuficiencia de Bomba Respiratoria</a:t>
            </a:r>
          </a:p>
        </p:txBody>
      </p:sp>
      <p:pic>
        <p:nvPicPr>
          <p:cNvPr id="48131" name="Picture 4" descr="dism vol en espi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65400"/>
            <a:ext cx="5410200" cy="3165475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940425" y="2349500"/>
            <a:ext cx="2952750" cy="4806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s-ES_tradnl" sz="28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Pi</a:t>
            </a:r>
            <a:r>
              <a:rPr lang="es-ES_tradnl" sz="2800" baseline="-250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max</a:t>
            </a:r>
            <a:r>
              <a:rPr lang="es-ES_tradnl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: VRI, CI, CPT</a:t>
            </a:r>
          </a:p>
          <a:p>
            <a:pPr eaLnBrk="0" hangingPunct="0">
              <a:defRPr/>
            </a:pPr>
            <a:endParaRPr lang="es-ES_tradnl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  <a:p>
            <a:pPr eaLnBrk="0" hangingPunct="0">
              <a:defRPr/>
            </a:pPr>
            <a:r>
              <a:rPr lang="es-ES_tradnl" sz="28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Pe</a:t>
            </a:r>
            <a:r>
              <a:rPr lang="es-ES_tradnl" sz="2800" baseline="-250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max</a:t>
            </a:r>
            <a:r>
              <a:rPr lang="es-ES_tradnl" baseline="-250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: CVF, VRE </a:t>
            </a:r>
          </a:p>
          <a:p>
            <a:pPr eaLnBrk="0" hangingPunct="0">
              <a:defRPr/>
            </a:pPr>
            <a:r>
              <a:rPr lang="es-ES_tradnl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Inversamente con VR.</a:t>
            </a:r>
          </a:p>
          <a:p>
            <a:pPr eaLnBrk="0" hangingPunct="0">
              <a:defRPr/>
            </a:pPr>
            <a:endParaRPr lang="es-ES_tradnl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  <a:p>
            <a:pPr eaLnBrk="0" hangingPunct="0">
              <a:defRPr/>
            </a:pPr>
            <a:r>
              <a:rPr lang="es-ES_tradnl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CFR </a:t>
            </a:r>
            <a:r>
              <a:rPr lang="es-ES_tradnl" sz="20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disminuye al </a:t>
            </a:r>
          </a:p>
          <a:p>
            <a:pPr eaLnBrk="0" hangingPunct="0">
              <a:defRPr/>
            </a:pPr>
            <a:r>
              <a:rPr lang="es-ES_tradnl" sz="20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exagerarse  </a:t>
            </a:r>
            <a:r>
              <a:rPr lang="es-ES_tradnl" sz="20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cifoescoliosis</a:t>
            </a:r>
            <a:r>
              <a:rPr lang="es-ES_tradnl" sz="20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eaLnBrk="0" hangingPunct="0">
              <a:defRPr/>
            </a:pPr>
            <a:endParaRPr lang="es-ES_tradnl" sz="2000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  <a:p>
            <a:pPr eaLnBrk="0" hangingPunct="0">
              <a:defRPr/>
            </a:pPr>
            <a:r>
              <a:rPr lang="es-ES_tradnl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Pe</a:t>
            </a:r>
            <a:r>
              <a:rPr lang="es-ES_tradnl" sz="2800" baseline="-250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max</a:t>
            </a:r>
            <a:r>
              <a:rPr lang="es-ES_tradnl" sz="2800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s-ES_tradnl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:  PCF</a:t>
            </a:r>
          </a:p>
          <a:p>
            <a:pPr eaLnBrk="0" hangingPunct="0">
              <a:defRPr/>
            </a:pPr>
            <a:endParaRPr lang="es-ES_tradnl" sz="2000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  <a:p>
            <a:pPr eaLnBrk="0" hangingPunct="0">
              <a:defRPr/>
            </a:pPr>
            <a:endParaRPr lang="es-ES" sz="2000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10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87" y="947044"/>
            <a:ext cx="4420436" cy="45630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958" y="965008"/>
            <a:ext cx="3891320" cy="417956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874112" y="5375439"/>
            <a:ext cx="3756933" cy="1643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2"/>
                </a:solidFill>
              </a:rPr>
              <a:t>Categorización según ángulo de </a:t>
            </a:r>
            <a:r>
              <a:rPr lang="es-ES" dirty="0" err="1">
                <a:solidFill>
                  <a:schemeClr val="tx2"/>
                </a:solidFill>
              </a:rPr>
              <a:t>Coob</a:t>
            </a:r>
            <a:r>
              <a:rPr lang="es-ES" dirty="0">
                <a:solidFill>
                  <a:schemeClr val="tx2"/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chemeClr val="tx2"/>
                </a:solidFill>
              </a:rPr>
              <a:t>&lt; 20</a:t>
            </a:r>
            <a:r>
              <a:rPr lang="es-ES" baseline="30000" dirty="0">
                <a:solidFill>
                  <a:schemeClr val="tx2"/>
                </a:solidFill>
              </a:rPr>
              <a:t>0 </a:t>
            </a:r>
            <a:r>
              <a:rPr lang="es-ES" dirty="0">
                <a:solidFill>
                  <a:schemeClr val="tx2"/>
                </a:solidFill>
              </a:rPr>
              <a:t>Leve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chemeClr val="tx2"/>
                </a:solidFill>
              </a:rPr>
              <a:t>20- 40</a:t>
            </a:r>
            <a:r>
              <a:rPr lang="es-ES" baseline="30000" dirty="0">
                <a:solidFill>
                  <a:schemeClr val="tx2"/>
                </a:solidFill>
              </a:rPr>
              <a:t>0</a:t>
            </a:r>
            <a:r>
              <a:rPr lang="es-ES" dirty="0">
                <a:solidFill>
                  <a:schemeClr val="tx2"/>
                </a:solidFill>
              </a:rPr>
              <a:t> Moderada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chemeClr val="tx2"/>
                </a:solidFill>
              </a:rPr>
              <a:t>&gt; 40</a:t>
            </a:r>
            <a:r>
              <a:rPr lang="es-ES" baseline="30000" dirty="0">
                <a:solidFill>
                  <a:schemeClr val="tx2"/>
                </a:solidFill>
              </a:rPr>
              <a:t>0</a:t>
            </a:r>
            <a:r>
              <a:rPr lang="es-ES" dirty="0">
                <a:solidFill>
                  <a:schemeClr val="tx2"/>
                </a:solidFill>
              </a:rPr>
              <a:t> Severa</a:t>
            </a:r>
          </a:p>
          <a:p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57200" y="-93026"/>
            <a:ext cx="8229600" cy="1143000"/>
          </a:xfrm>
        </p:spPr>
        <p:txBody>
          <a:bodyPr/>
          <a:lstStyle/>
          <a:p>
            <a:r>
              <a:rPr lang="es-ES" b="1" dirty="0" err="1">
                <a:solidFill>
                  <a:srgbClr val="1F497D"/>
                </a:solidFill>
              </a:rPr>
              <a:t>Cifoescoliosis</a:t>
            </a:r>
            <a:endParaRPr lang="es-ES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732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979000"/>
            <a:ext cx="5160962" cy="3762375"/>
          </a:xfrm>
          <a:prstGeom prst="rect">
            <a:avLst/>
          </a:prstGeom>
          <a:noFill/>
          <a:ln w="158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8938839" cy="1050925"/>
          </a:xfrm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b="1" dirty="0">
                <a:solidFill>
                  <a:srgbClr val="002060"/>
                </a:solidFill>
                <a:ea typeface="+mj-ea"/>
                <a:cs typeface="+mj-cs"/>
              </a:rPr>
              <a:t>PCF (Pico Flujo de Tos)</a:t>
            </a:r>
            <a:endParaRPr lang="es-ES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2133600" y="3733800"/>
            <a:ext cx="3744913" cy="0"/>
          </a:xfrm>
          <a:prstGeom prst="line">
            <a:avLst/>
          </a:prstGeom>
          <a:noFill/>
          <a:ln w="412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6148388" y="2679700"/>
            <a:ext cx="3103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>
                <a:solidFill>
                  <a:srgbClr val="002060"/>
                </a:solidFill>
                <a:latin typeface="Calibri" charset="0"/>
                <a:cs typeface="Times New Roman" charset="0"/>
              </a:rPr>
              <a:t>Normal 360– 840 l/m</a:t>
            </a:r>
            <a:endParaRPr lang="es-ES">
              <a:solidFill>
                <a:srgbClr val="002060"/>
              </a:solidFill>
              <a:latin typeface="Calibri" charset="0"/>
              <a:cs typeface="Times New Roman" charset="0"/>
            </a:endParaRP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6246813" y="3429000"/>
            <a:ext cx="2212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>
                <a:solidFill>
                  <a:srgbClr val="002060"/>
                </a:solidFill>
                <a:latin typeface="Calibri" charset="0"/>
                <a:cs typeface="Times New Roman" charset="0"/>
              </a:rPr>
              <a:t>Limite 180 l/m</a:t>
            </a:r>
            <a:endParaRPr lang="es-ES">
              <a:solidFill>
                <a:srgbClr val="002060"/>
              </a:solidFill>
              <a:latin typeface="Calibri" charset="0"/>
              <a:cs typeface="Times New Roman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3297" y="5941338"/>
            <a:ext cx="83561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chemeClr val="tx2"/>
                </a:solidFill>
              </a:rPr>
              <a:t>Para adolescentes y adultos, el criterio para la </a:t>
            </a:r>
            <a:r>
              <a:rPr lang="es-ES" sz="1400" dirty="0" err="1">
                <a:solidFill>
                  <a:schemeClr val="tx2"/>
                </a:solidFill>
              </a:rPr>
              <a:t>decanulación</a:t>
            </a:r>
            <a:r>
              <a:rPr lang="es-ES" sz="1400" dirty="0">
                <a:solidFill>
                  <a:schemeClr val="tx2"/>
                </a:solidFill>
              </a:rPr>
              <a:t> segura es un pico flujo </a:t>
            </a:r>
            <a:r>
              <a:rPr lang="es-ES" sz="1400" dirty="0" err="1">
                <a:solidFill>
                  <a:schemeClr val="tx2"/>
                </a:solidFill>
              </a:rPr>
              <a:t>exuflado</a:t>
            </a:r>
            <a:r>
              <a:rPr lang="es-ES" sz="1400" dirty="0">
                <a:solidFill>
                  <a:schemeClr val="tx2"/>
                </a:solidFill>
              </a:rPr>
              <a:t> máximo en MIE (PFE-MIE), con o sin tos, &gt;150 L/m, mientras que la necesidad de </a:t>
            </a:r>
            <a:r>
              <a:rPr lang="es-ES" sz="1400" dirty="0" err="1">
                <a:solidFill>
                  <a:schemeClr val="tx2"/>
                </a:solidFill>
              </a:rPr>
              <a:t>traqueostomía</a:t>
            </a:r>
            <a:r>
              <a:rPr lang="es-ES" sz="1400" dirty="0">
                <a:solidFill>
                  <a:schemeClr val="tx2"/>
                </a:solidFill>
              </a:rPr>
              <a:t> ocurre cuando el MIE (PFE-MIE) esta bajo 120 L/m, independiente del grado de dependencia del ventilador. </a:t>
            </a:r>
          </a:p>
        </p:txBody>
      </p:sp>
    </p:spTree>
    <p:extLst>
      <p:ext uri="{BB962C8B-B14F-4D97-AF65-F5344CB8AC3E}">
        <p14:creationId xmlns:p14="http://schemas.microsoft.com/office/powerpoint/2010/main" val="3093808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3818"/>
          <a:stretch/>
        </p:blipFill>
        <p:spPr>
          <a:xfrm>
            <a:off x="1453930" y="84000"/>
            <a:ext cx="5753100" cy="521580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677" y="5438195"/>
            <a:ext cx="3918742" cy="131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35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SVNI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olidFill>
                  <a:srgbClr val="1F497D"/>
                </a:solidFill>
              </a:rPr>
              <a:t>Programado y previo a </a:t>
            </a:r>
            <a:r>
              <a:rPr lang="es-ES" dirty="0" err="1">
                <a:solidFill>
                  <a:srgbClr val="1F497D"/>
                </a:solidFill>
              </a:rPr>
              <a:t>Qx</a:t>
            </a:r>
            <a:r>
              <a:rPr lang="es-ES" dirty="0">
                <a:solidFill>
                  <a:srgbClr val="1F497D"/>
                </a:solidFill>
              </a:rPr>
              <a:t>, Evaluación </a:t>
            </a:r>
            <a:r>
              <a:rPr lang="es-ES" dirty="0" err="1">
                <a:solidFill>
                  <a:srgbClr val="1F497D"/>
                </a:solidFill>
              </a:rPr>
              <a:t>multiprofesional</a:t>
            </a:r>
            <a:r>
              <a:rPr lang="es-ES" dirty="0">
                <a:solidFill>
                  <a:srgbClr val="1F497D"/>
                </a:solidFill>
              </a:rPr>
              <a:t> y compromiso con la familia</a:t>
            </a:r>
          </a:p>
          <a:p>
            <a:endParaRPr lang="es-ES" dirty="0">
              <a:solidFill>
                <a:srgbClr val="1F497D"/>
              </a:solidFill>
            </a:endParaRPr>
          </a:p>
          <a:p>
            <a:r>
              <a:rPr lang="es-ES" dirty="0">
                <a:solidFill>
                  <a:srgbClr val="1F497D"/>
                </a:solidFill>
              </a:rPr>
              <a:t>Sino: alta posibilidades de fracaso</a:t>
            </a:r>
          </a:p>
        </p:txBody>
      </p:sp>
    </p:spTree>
    <p:extLst>
      <p:ext uri="{BB962C8B-B14F-4D97-AF65-F5344CB8AC3E}">
        <p14:creationId xmlns:p14="http://schemas.microsoft.com/office/powerpoint/2010/main" val="2838669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000090"/>
                </a:solidFill>
              </a:rPr>
              <a:t>Manejo Ventilatorio</a:t>
            </a:r>
            <a:br>
              <a:rPr lang="es-ES" b="1" dirty="0">
                <a:solidFill>
                  <a:srgbClr val="000090"/>
                </a:solidFill>
              </a:rPr>
            </a:br>
            <a:r>
              <a:rPr lang="es-ES" b="1" dirty="0">
                <a:solidFill>
                  <a:srgbClr val="000090"/>
                </a:solidFill>
              </a:rPr>
              <a:t>(Soporte Respiratorio No invasivo) </a:t>
            </a:r>
            <a:br>
              <a:rPr lang="es-ES" b="1" dirty="0">
                <a:solidFill>
                  <a:srgbClr val="000090"/>
                </a:solidFill>
              </a:rPr>
            </a:br>
            <a:endParaRPr lang="es-ES" b="1" dirty="0">
              <a:solidFill>
                <a:srgbClr val="000090"/>
              </a:solidFill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524000" y="394215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u="sng" dirty="0" err="1">
                <a:solidFill>
                  <a:srgbClr val="000090"/>
                </a:solidFill>
                <a:latin typeface="+mj-lt"/>
              </a:rPr>
              <a:t>Intercurrencias</a:t>
            </a:r>
            <a:r>
              <a:rPr lang="es-ES" b="1" u="sng" dirty="0">
                <a:solidFill>
                  <a:srgbClr val="000090"/>
                </a:solidFill>
                <a:latin typeface="+mj-lt"/>
              </a:rPr>
              <a:t> ENM</a:t>
            </a:r>
            <a:r>
              <a:rPr lang="es-ES" b="1" dirty="0">
                <a:solidFill>
                  <a:srgbClr val="000090"/>
                </a:solidFill>
                <a:latin typeface="+mj-lt"/>
              </a:rPr>
              <a:t>: </a:t>
            </a:r>
            <a:r>
              <a:rPr lang="es-ES" dirty="0">
                <a:solidFill>
                  <a:srgbClr val="000090"/>
                </a:solidFill>
                <a:latin typeface="+mj-lt"/>
              </a:rPr>
              <a:t>Situación programada o no programada que implica quiebre en el basal respiratorio en declinación progresivo.</a:t>
            </a:r>
          </a:p>
          <a:p>
            <a:endParaRPr lang="es-ES" b="1" dirty="0">
              <a:solidFill>
                <a:srgbClr val="000090"/>
              </a:solidFill>
              <a:latin typeface="+mj-lt"/>
            </a:endParaRPr>
          </a:p>
          <a:p>
            <a:endParaRPr lang="es-ES" b="1" dirty="0">
              <a:solidFill>
                <a:srgbClr val="000090"/>
              </a:solidFill>
              <a:latin typeface="+mj-lt"/>
            </a:endParaRPr>
          </a:p>
          <a:p>
            <a:endParaRPr lang="es-ES" b="1" dirty="0">
              <a:solidFill>
                <a:srgbClr val="000090"/>
              </a:solidFill>
              <a:latin typeface="+mj-lt"/>
            </a:endParaRPr>
          </a:p>
        </p:txBody>
      </p:sp>
      <p:pic>
        <p:nvPicPr>
          <p:cNvPr id="6" name="Picture 2" descr="C:\Users\francisco prado\Documents\BACH\JohnBa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2585"/>
            <a:ext cx="1630976" cy="207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Bach0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36" y="132585"/>
            <a:ext cx="1685487" cy="207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120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989100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es-ES" b="1" dirty="0">
                <a:solidFill>
                  <a:srgbClr val="000090"/>
                </a:solidFill>
              </a:rPr>
            </a:br>
            <a:br>
              <a:rPr lang="es-ES" b="1" dirty="0">
                <a:solidFill>
                  <a:srgbClr val="000090"/>
                </a:solidFill>
              </a:rPr>
            </a:br>
            <a:r>
              <a:rPr lang="es-ES" sz="4000" b="1" dirty="0">
                <a:solidFill>
                  <a:srgbClr val="000090"/>
                </a:solidFill>
              </a:rPr>
              <a:t>- SVNI con Presión Soporte Alta.</a:t>
            </a:r>
            <a:br>
              <a:rPr lang="es-ES" sz="4000" b="1" dirty="0">
                <a:solidFill>
                  <a:srgbClr val="000090"/>
                </a:solidFill>
              </a:rPr>
            </a:br>
            <a:r>
              <a:rPr lang="es-ES" sz="4000" b="1" dirty="0">
                <a:solidFill>
                  <a:srgbClr val="000090"/>
                </a:solidFill>
              </a:rPr>
              <a:t> - Tos Asistida Manual o Mecánica. </a:t>
            </a:r>
            <a:br>
              <a:rPr lang="es-ES" b="1" dirty="0">
                <a:solidFill>
                  <a:srgbClr val="000090"/>
                </a:solidFill>
              </a:rPr>
            </a:br>
            <a:endParaRPr lang="es-ES" b="1" dirty="0">
              <a:solidFill>
                <a:srgbClr val="00009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9337" y="3697251"/>
            <a:ext cx="7234813" cy="2346951"/>
          </a:xfrm>
        </p:spPr>
        <p:txBody>
          <a:bodyPr>
            <a:normAutofit fontScale="70000" lnSpcReduction="20000"/>
          </a:bodyPr>
          <a:lstStyle/>
          <a:p>
            <a:r>
              <a:rPr lang="es-ES" b="1" u="sng" dirty="0" err="1">
                <a:solidFill>
                  <a:srgbClr val="000090"/>
                </a:solidFill>
                <a:latin typeface="+mj-lt"/>
              </a:rPr>
              <a:t>Intercurrencias</a:t>
            </a:r>
            <a:r>
              <a:rPr lang="es-ES" b="1" u="sng" dirty="0">
                <a:solidFill>
                  <a:srgbClr val="000090"/>
                </a:solidFill>
                <a:latin typeface="+mj-lt"/>
              </a:rPr>
              <a:t> ENM</a:t>
            </a:r>
            <a:endParaRPr lang="es-ES" b="1" dirty="0">
              <a:solidFill>
                <a:srgbClr val="000090"/>
              </a:solidFill>
              <a:latin typeface="+mj-lt"/>
            </a:endParaRPr>
          </a:p>
          <a:p>
            <a:pPr marL="457200" indent="-457200" algn="just">
              <a:buFont typeface="Arial"/>
              <a:buChar char="•"/>
            </a:pPr>
            <a:r>
              <a:rPr lang="es-ES" dirty="0">
                <a:solidFill>
                  <a:srgbClr val="000090"/>
                </a:solidFill>
                <a:latin typeface="+mj-lt"/>
              </a:rPr>
              <a:t>Infección Respiratoria Aguda (Alta, Baja, Generalmente con ATL).</a:t>
            </a:r>
          </a:p>
          <a:p>
            <a:pPr marL="457200" indent="-457200" algn="just">
              <a:buFont typeface="Arial"/>
              <a:buChar char="•"/>
            </a:pPr>
            <a:r>
              <a:rPr lang="es-ES" b="1" dirty="0">
                <a:solidFill>
                  <a:srgbClr val="FF0000"/>
                </a:solidFill>
                <a:latin typeface="+mj-lt"/>
              </a:rPr>
              <a:t>Cirugía </a:t>
            </a:r>
            <a:r>
              <a:rPr lang="es-ES" b="1" dirty="0" err="1">
                <a:solidFill>
                  <a:srgbClr val="FF0000"/>
                </a:solidFill>
                <a:latin typeface="+mj-lt"/>
              </a:rPr>
              <a:t>Cifoescoliosis</a:t>
            </a:r>
            <a:r>
              <a:rPr lang="es-ES" b="1" dirty="0">
                <a:solidFill>
                  <a:srgbClr val="FF0000"/>
                </a:solidFill>
                <a:latin typeface="+mj-lt"/>
              </a:rPr>
              <a:t> (Artrodesis posterior programada)</a:t>
            </a:r>
            <a:r>
              <a:rPr lang="es-ES" b="1" dirty="0">
                <a:solidFill>
                  <a:srgbClr val="000090"/>
                </a:solidFill>
                <a:latin typeface="+mj-lt"/>
              </a:rPr>
              <a:t>.</a:t>
            </a:r>
          </a:p>
          <a:p>
            <a:pPr marL="457200" indent="-457200" algn="just">
              <a:buFont typeface="Arial"/>
              <a:buChar char="•"/>
            </a:pPr>
            <a:r>
              <a:rPr lang="es-ES" dirty="0">
                <a:solidFill>
                  <a:srgbClr val="000090"/>
                </a:solidFill>
                <a:latin typeface="+mj-lt"/>
              </a:rPr>
              <a:t>Cirugías mínimamente invasivas: GTT percutánea.</a:t>
            </a:r>
          </a:p>
          <a:p>
            <a:pPr marL="457200" indent="-457200" algn="just">
              <a:buFont typeface="Arial"/>
              <a:buChar char="•"/>
            </a:pPr>
            <a:r>
              <a:rPr lang="es-ES" dirty="0">
                <a:solidFill>
                  <a:srgbClr val="000090"/>
                </a:solidFill>
                <a:latin typeface="+mj-lt"/>
              </a:rPr>
              <a:t>Otras.</a:t>
            </a:r>
          </a:p>
          <a:p>
            <a:pPr marL="457200" indent="-457200" algn="just">
              <a:buFont typeface="Arial"/>
              <a:buChar char="•"/>
            </a:pPr>
            <a:endParaRPr lang="es-ES" dirty="0">
              <a:solidFill>
                <a:srgbClr val="000090"/>
              </a:solidFill>
              <a:latin typeface="+mj-lt"/>
            </a:endParaRPr>
          </a:p>
          <a:p>
            <a:endParaRPr lang="es-ES" b="1" dirty="0">
              <a:solidFill>
                <a:srgbClr val="000090"/>
              </a:solidFill>
              <a:latin typeface="+mj-lt"/>
            </a:endParaRPr>
          </a:p>
          <a:p>
            <a:endParaRPr lang="es-ES" b="1" dirty="0">
              <a:solidFill>
                <a:srgbClr val="000090"/>
              </a:solidFill>
              <a:latin typeface="+mj-lt"/>
            </a:endParaRPr>
          </a:p>
          <a:p>
            <a:endParaRPr lang="es-ES" b="1" dirty="0">
              <a:solidFill>
                <a:srgbClr val="0000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3840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659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000090"/>
                </a:solidFill>
              </a:rPr>
              <a:t>Manejo Ventilatorio</a:t>
            </a:r>
            <a:br>
              <a:rPr lang="es-ES" b="1" dirty="0">
                <a:solidFill>
                  <a:srgbClr val="000090"/>
                </a:solidFill>
              </a:rPr>
            </a:br>
            <a:r>
              <a:rPr lang="es-ES" b="1" dirty="0">
                <a:solidFill>
                  <a:srgbClr val="000090"/>
                </a:solidFill>
              </a:rPr>
              <a:t>(Soporte Respiratorio No invasivo) </a:t>
            </a:r>
            <a:br>
              <a:rPr lang="es-ES" b="1" dirty="0">
                <a:solidFill>
                  <a:srgbClr val="000090"/>
                </a:solidFill>
              </a:rPr>
            </a:br>
            <a:endParaRPr lang="es-ES" b="1" dirty="0">
              <a:solidFill>
                <a:srgbClr val="00009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98399" y="3600450"/>
            <a:ext cx="7959802" cy="2266928"/>
          </a:xfrm>
        </p:spPr>
        <p:txBody>
          <a:bodyPr>
            <a:normAutofit fontScale="92500" lnSpcReduction="20000"/>
          </a:bodyPr>
          <a:lstStyle/>
          <a:p>
            <a:pPr marL="457200" indent="-457200" algn="just">
              <a:buFont typeface="Wingdings" charset="2"/>
              <a:buChar char="ü"/>
            </a:pPr>
            <a:r>
              <a:rPr lang="es-ES" b="1" dirty="0">
                <a:solidFill>
                  <a:srgbClr val="000090"/>
                </a:solidFill>
                <a:latin typeface="+mj-lt"/>
              </a:rPr>
              <a:t>Opción siempre posible en ENM, incluso con CV = 0.</a:t>
            </a:r>
          </a:p>
          <a:p>
            <a:pPr marL="457200" indent="-457200" algn="just">
              <a:buFont typeface="Wingdings" charset="2"/>
              <a:buChar char="ü"/>
            </a:pPr>
            <a:r>
              <a:rPr lang="es-ES" b="1" dirty="0">
                <a:solidFill>
                  <a:srgbClr val="000090"/>
                </a:solidFill>
                <a:latin typeface="+mj-lt"/>
              </a:rPr>
              <a:t>Minimiza Riesgo Intubación, TQT</a:t>
            </a:r>
          </a:p>
          <a:p>
            <a:pPr marL="457200" indent="-457200" algn="just">
              <a:buFont typeface="Wingdings" charset="2"/>
              <a:buChar char="ü"/>
            </a:pPr>
            <a:r>
              <a:rPr lang="es-ES" b="1" dirty="0">
                <a:solidFill>
                  <a:srgbClr val="000090"/>
                </a:solidFill>
                <a:latin typeface="+mj-lt"/>
              </a:rPr>
              <a:t>Permite salir de VMI.</a:t>
            </a:r>
          </a:p>
          <a:p>
            <a:pPr marL="457200" indent="-457200" algn="just">
              <a:buFont typeface="Wingdings" charset="2"/>
              <a:buChar char="ü"/>
            </a:pPr>
            <a:r>
              <a:rPr lang="es-ES" b="1" dirty="0">
                <a:solidFill>
                  <a:srgbClr val="000090"/>
                </a:solidFill>
                <a:latin typeface="+mj-lt"/>
              </a:rPr>
              <a:t>Permite Retirar TQT.</a:t>
            </a:r>
          </a:p>
          <a:p>
            <a:endParaRPr lang="es-ES" b="1" dirty="0">
              <a:solidFill>
                <a:srgbClr val="000090"/>
              </a:solidFill>
              <a:latin typeface="+mj-lt"/>
            </a:endParaRPr>
          </a:p>
          <a:p>
            <a:endParaRPr lang="es-ES" b="1" dirty="0">
              <a:solidFill>
                <a:srgbClr val="0000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0746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714375" y="5395913"/>
            <a:ext cx="6929438" cy="904875"/>
          </a:xfrm>
          <a:prstGeom prst="rect">
            <a:avLst/>
          </a:prstGeom>
          <a:solidFill>
            <a:srgbClr val="FF6600">
              <a:alpha val="48000"/>
            </a:srgbClr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Lucida Sans Unicode" charset="0"/>
                <a:cs typeface="+mn-cs"/>
              </a:rPr>
              <a:t>Hipoventilación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Sans Unicode" charset="0"/>
                <a:cs typeface="+mn-cs"/>
              </a:rPr>
              <a:t> Alveolar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Lucida Sans Unicode" charset="0"/>
                <a:cs typeface="+mn-cs"/>
              </a:rPr>
              <a:t>Nocturna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Sans Unicode" charset="0"/>
                <a:cs typeface="+mn-cs"/>
              </a:rPr>
              <a:t> 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 Unicode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Sans Unicode" charset="0"/>
                <a:cs typeface="+mn-cs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  <a:cs typeface="+mn-cs"/>
              </a:rPr>
              <a:t>Insuficiencia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  <a:cs typeface="+mn-cs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  <a:cs typeface="+mn-cs"/>
              </a:rPr>
              <a:t>Respiratoria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  <a:cs typeface="+mn-cs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  <a:cs typeface="+mn-cs"/>
              </a:rPr>
              <a:t>Hipercápnica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charset="0"/>
              <a:cs typeface="+mn-cs"/>
            </a:endParaRP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684213" y="1125538"/>
            <a:ext cx="7180262" cy="646112"/>
          </a:xfrm>
          <a:prstGeom prst="rect">
            <a:avLst/>
          </a:prstGeom>
          <a:solidFill>
            <a:srgbClr val="FF6600">
              <a:alpha val="47000"/>
            </a:srgb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  <a:cs typeface="+mn-cs"/>
              </a:rPr>
              <a:t>Falla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  <a:cs typeface="+mn-cs"/>
              </a:rPr>
              <a:t> de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  <a:cs typeface="+mn-cs"/>
              </a:rPr>
              <a:t>Bomba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  <a:cs typeface="+mn-cs"/>
              </a:rPr>
              <a:t> ENM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865313" y="2903538"/>
            <a:ext cx="5514975" cy="1533525"/>
            <a:chOff x="2836" y="2973"/>
            <a:chExt cx="2782" cy="726"/>
          </a:xfrm>
        </p:grpSpPr>
        <p:grpSp>
          <p:nvGrpSpPr>
            <p:cNvPr id="24584" name="Group 15"/>
            <p:cNvGrpSpPr>
              <a:grpSpLocks/>
            </p:cNvGrpSpPr>
            <p:nvPr/>
          </p:nvGrpSpPr>
          <p:grpSpPr bwMode="auto">
            <a:xfrm>
              <a:off x="2836" y="2974"/>
              <a:ext cx="2782" cy="725"/>
              <a:chOff x="2836" y="2974"/>
              <a:chExt cx="2782" cy="725"/>
            </a:xfrm>
          </p:grpSpPr>
          <p:sp>
            <p:nvSpPr>
              <p:cNvPr id="6157" name="Text Box 16"/>
              <p:cNvSpPr txBox="1">
                <a:spLocks noChangeArrowheads="1"/>
              </p:cNvSpPr>
              <p:nvPr/>
            </p:nvSpPr>
            <p:spPr bwMode="auto">
              <a:xfrm>
                <a:off x="2836" y="2974"/>
                <a:ext cx="774" cy="27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b="1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charset="0"/>
                    <a:cs typeface="+mn-cs"/>
                  </a:rPr>
                  <a:t>Músculo</a:t>
                </a:r>
              </a:p>
            </p:txBody>
          </p:sp>
          <p:sp>
            <p:nvSpPr>
              <p:cNvPr id="6158" name="Text Box 17"/>
              <p:cNvSpPr txBox="1">
                <a:spLocks noChangeArrowheads="1"/>
              </p:cNvSpPr>
              <p:nvPr/>
            </p:nvSpPr>
            <p:spPr bwMode="auto">
              <a:xfrm>
                <a:off x="4401" y="2974"/>
                <a:ext cx="1217" cy="72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b="1" dirty="0" err="1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charset="0"/>
                    <a:cs typeface="+mn-cs"/>
                  </a:rPr>
                  <a:t>Defecto</a:t>
                </a:r>
                <a:endParaRPr lang="en-US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 charset="0"/>
                  <a:cs typeface="+mn-cs"/>
                </a:endParaRPr>
              </a:p>
              <a:p>
                <a:pPr algn="ctr">
                  <a:defRPr/>
                </a:pPr>
                <a:r>
                  <a:rPr lang="en-US" b="1" dirty="0" err="1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charset="0"/>
                    <a:cs typeface="+mn-cs"/>
                  </a:rPr>
                  <a:t>Mecánico</a:t>
                </a:r>
                <a:r>
                  <a:rPr lang="en-US" b="1" dirty="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charset="0"/>
                    <a:cs typeface="+mn-cs"/>
                  </a:rPr>
                  <a:t>:</a:t>
                </a:r>
              </a:p>
              <a:p>
                <a:pPr algn="ctr">
                  <a:defRPr/>
                </a:pPr>
                <a:r>
                  <a:rPr lang="en-US" b="1" dirty="0" err="1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charset="0"/>
                    <a:cs typeface="+mn-cs"/>
                  </a:rPr>
                  <a:t>Cifoescoliosis</a:t>
                </a:r>
                <a:endParaRPr lang="en-US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 charset="0"/>
                  <a:cs typeface="+mn-cs"/>
                </a:endParaRPr>
              </a:p>
            </p:txBody>
          </p:sp>
        </p:grpSp>
        <p:cxnSp>
          <p:nvCxnSpPr>
            <p:cNvPr id="24585" name="AutoShape 20"/>
            <p:cNvCxnSpPr>
              <a:cxnSpLocks noChangeShapeType="1"/>
              <a:stCxn id="6157" idx="0"/>
              <a:endCxn id="6158" idx="0"/>
            </p:cNvCxnSpPr>
            <p:nvPr/>
          </p:nvCxnSpPr>
          <p:spPr bwMode="auto">
            <a:xfrm rot="5400000" flipH="1" flipV="1">
              <a:off x="4116" y="2080"/>
              <a:ext cx="1" cy="1787"/>
            </a:xfrm>
            <a:prstGeom prst="bentConnector3">
              <a:avLst>
                <a:gd name="adj1" fmla="val 14395468"/>
              </a:avLst>
            </a:prstGeom>
            <a:noFill/>
            <a:ln w="28575">
              <a:solidFill>
                <a:srgbClr val="0000CC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4580" name="AutoShape 19"/>
          <p:cNvCxnSpPr>
            <a:cxnSpLocks noChangeShapeType="1"/>
          </p:cNvCxnSpPr>
          <p:nvPr/>
        </p:nvCxnSpPr>
        <p:spPr bwMode="auto">
          <a:xfrm rot="16200000" flipH="1">
            <a:off x="3286125" y="3429000"/>
            <a:ext cx="1428750" cy="0"/>
          </a:xfrm>
          <a:prstGeom prst="straightConnector1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3336902" y="4214813"/>
            <a:ext cx="1395735" cy="5847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</a:rPr>
              <a:t>Sueño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charset="0"/>
              <a:cs typeface="+mn-cs"/>
            </a:endParaRPr>
          </a:p>
        </p:txBody>
      </p:sp>
      <p:cxnSp>
        <p:nvCxnSpPr>
          <p:cNvPr id="24582" name="AutoShape 19"/>
          <p:cNvCxnSpPr>
            <a:cxnSpLocks noChangeShapeType="1"/>
          </p:cNvCxnSpPr>
          <p:nvPr/>
        </p:nvCxnSpPr>
        <p:spPr bwMode="auto">
          <a:xfrm rot="16200000" flipH="1">
            <a:off x="3536156" y="2178844"/>
            <a:ext cx="928688" cy="0"/>
          </a:xfrm>
          <a:prstGeom prst="straightConnector1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AutoShape 19"/>
          <p:cNvCxnSpPr>
            <a:cxnSpLocks noChangeShapeType="1"/>
          </p:cNvCxnSpPr>
          <p:nvPr/>
        </p:nvCxnSpPr>
        <p:spPr bwMode="auto">
          <a:xfrm rot="5400000">
            <a:off x="3714750" y="5072063"/>
            <a:ext cx="561975" cy="9525"/>
          </a:xfrm>
          <a:prstGeom prst="straightConnector1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5606221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26988"/>
            <a:ext cx="6781800" cy="532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43213" y="4724400"/>
            <a:ext cx="3582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800" b="1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Simonds A. Chest 2006;130:6:1879-86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288" y="5408613"/>
            <a:ext cx="8280400" cy="1016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s-ES_tradnl" sz="2000" b="1" dirty="0">
                <a:solidFill>
                  <a:srgbClr val="000090"/>
                </a:solidFill>
                <a:latin typeface="+mn-lt"/>
                <a:cs typeface="Times New Roman" charset="0"/>
              </a:rPr>
              <a:t>La</a:t>
            </a:r>
            <a:r>
              <a:rPr lang="es-ES_tradnl" sz="1400" b="1" dirty="0">
                <a:solidFill>
                  <a:srgbClr val="000090"/>
                </a:solidFill>
                <a:latin typeface="+mn-lt"/>
                <a:cs typeface="Times New Roman" charset="0"/>
              </a:rPr>
              <a:t> </a:t>
            </a:r>
            <a:r>
              <a:rPr lang="es-ES_tradnl" sz="2000" b="1" dirty="0">
                <a:solidFill>
                  <a:srgbClr val="000090"/>
                </a:solidFill>
                <a:latin typeface="+mn-lt"/>
                <a:cs typeface="Times New Roman" charset="0"/>
              </a:rPr>
              <a:t>disminución de la eficiencia de la BOMBA RESPIRATORIA  se asocia con </a:t>
            </a:r>
            <a:r>
              <a:rPr lang="es-ES_tradnl" sz="2000" b="1" u="sng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Times New Roman" charset="0"/>
              </a:rPr>
              <a:t>síndromes de </a:t>
            </a:r>
            <a:r>
              <a:rPr lang="es-ES_tradnl" sz="2000" b="1" u="sng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Times New Roman" charset="0"/>
              </a:rPr>
              <a:t>hipoventilación</a:t>
            </a:r>
            <a:r>
              <a:rPr lang="es-ES_tradnl" sz="2000" b="1" dirty="0">
                <a:solidFill>
                  <a:srgbClr val="000090"/>
                </a:solidFill>
                <a:latin typeface="+mn-lt"/>
                <a:cs typeface="Times New Roman" charset="0"/>
              </a:rPr>
              <a:t> muchas veces sólo nocturno y con parénquima pulmonar normal  hasta estados avanzados de la enfermedad .........</a:t>
            </a:r>
            <a:endParaRPr lang="es-ES_tradnl" sz="2000" dirty="0">
              <a:solidFill>
                <a:srgbClr val="000090"/>
              </a:solidFill>
              <a:latin typeface="+mn-lt"/>
              <a:cs typeface="+mn-cs"/>
            </a:endParaRPr>
          </a:p>
        </p:txBody>
      </p:sp>
      <p:pic>
        <p:nvPicPr>
          <p:cNvPr id="26628" name="Picture 4" descr="20083Suplemen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549275"/>
            <a:ext cx="24161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711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741" y="1097594"/>
            <a:ext cx="6194006" cy="476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54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88913"/>
            <a:ext cx="8893175" cy="1143000"/>
          </a:xfrm>
        </p:spPr>
        <p:txBody>
          <a:bodyPr/>
          <a:lstStyle/>
          <a:p>
            <a:pPr>
              <a:defRPr/>
            </a:pPr>
            <a:r>
              <a:rPr lang="es-MX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Complicaciones Respiratorias: Componentes</a:t>
            </a:r>
            <a:endParaRPr lang="es-E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sp>
        <p:nvSpPr>
          <p:cNvPr id="45058" name="3 Marcador de contenido"/>
          <p:cNvSpPr>
            <a:spLocks noGrp="1"/>
          </p:cNvSpPr>
          <p:nvPr>
            <p:ph sz="half" idx="2"/>
          </p:nvPr>
        </p:nvSpPr>
        <p:spPr>
          <a:xfrm>
            <a:off x="762000" y="1268413"/>
            <a:ext cx="6324600" cy="2233612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s-MX" sz="2400" b="1">
                <a:latin typeface="Calibri" charset="0"/>
                <a:ea typeface="MS PGothic" charset="0"/>
              </a:rPr>
              <a:t> 	</a:t>
            </a:r>
            <a:r>
              <a:rPr lang="es-MX" sz="2400" b="1">
                <a:solidFill>
                  <a:srgbClr val="000090"/>
                </a:solidFill>
                <a:latin typeface="Calibri" charset="0"/>
                <a:ea typeface="MS PGothic" charset="0"/>
              </a:rPr>
              <a:t>Bomba respiratoria:</a:t>
            </a:r>
          </a:p>
          <a:p>
            <a:pPr marL="0" indent="0" algn="ctr">
              <a:lnSpc>
                <a:spcPct val="70000"/>
              </a:lnSpc>
              <a:buFontTx/>
              <a:buNone/>
            </a:pPr>
            <a:r>
              <a:rPr lang="es-MX" sz="2400">
                <a:solidFill>
                  <a:srgbClr val="000090"/>
                </a:solidFill>
                <a:latin typeface="Calibri" charset="0"/>
                <a:ea typeface="MS PGothic" charset="0"/>
              </a:rPr>
              <a:t> 	Comando ventilatorio</a:t>
            </a:r>
          </a:p>
          <a:p>
            <a:pPr marL="0" indent="0" algn="ctr">
              <a:lnSpc>
                <a:spcPct val="70000"/>
              </a:lnSpc>
              <a:buFontTx/>
              <a:buNone/>
            </a:pPr>
            <a:r>
              <a:rPr lang="es-MX" sz="2400">
                <a:solidFill>
                  <a:srgbClr val="000090"/>
                </a:solidFill>
                <a:latin typeface="Calibri" charset="0"/>
                <a:ea typeface="MS PGothic" charset="0"/>
              </a:rPr>
              <a:t> 	Músculos respiratorios</a:t>
            </a:r>
          </a:p>
          <a:p>
            <a:pPr marL="0" indent="0" algn="ctr">
              <a:lnSpc>
                <a:spcPct val="70000"/>
              </a:lnSpc>
              <a:buFontTx/>
              <a:buNone/>
            </a:pPr>
            <a:r>
              <a:rPr lang="es-MX" sz="2400">
                <a:solidFill>
                  <a:srgbClr val="000090"/>
                </a:solidFill>
                <a:latin typeface="Calibri" charset="0"/>
                <a:ea typeface="MS PGothic" charset="0"/>
              </a:rPr>
              <a:t> 	Caja/columna </a:t>
            </a:r>
            <a:r>
              <a:rPr lang="es-MX" sz="2000">
                <a:solidFill>
                  <a:srgbClr val="000090"/>
                </a:solidFill>
                <a:latin typeface="Calibri" charset="0"/>
                <a:ea typeface="MS PGothic" charset="0"/>
              </a:rPr>
              <a:t>(Cifoescoliosis)</a:t>
            </a:r>
          </a:p>
          <a:p>
            <a:pPr marL="0" indent="0">
              <a:buFontTx/>
              <a:buNone/>
            </a:pPr>
            <a:endParaRPr lang="es-MX">
              <a:solidFill>
                <a:srgbClr val="000090"/>
              </a:solidFill>
              <a:latin typeface="Calibri" charset="0"/>
              <a:ea typeface="MS PGothic" charset="0"/>
            </a:endParaRPr>
          </a:p>
          <a:p>
            <a:pPr marL="0" indent="0">
              <a:buFontTx/>
              <a:buChar char="-"/>
            </a:pPr>
            <a:endParaRPr lang="es-ES">
              <a:latin typeface="Calibri" charset="0"/>
              <a:ea typeface="MS PGothic" charset="0"/>
            </a:endParaRPr>
          </a:p>
        </p:txBody>
      </p:sp>
      <p:sp>
        <p:nvSpPr>
          <p:cNvPr id="9" name="8 Flecha abajo"/>
          <p:cNvSpPr/>
          <p:nvPr/>
        </p:nvSpPr>
        <p:spPr>
          <a:xfrm>
            <a:off x="3962400" y="2882900"/>
            <a:ext cx="217488" cy="546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  <a:cs typeface="Calibri"/>
            </a:endParaRPr>
          </a:p>
        </p:txBody>
      </p:sp>
      <p:sp>
        <p:nvSpPr>
          <p:cNvPr id="45060" name="2 Marcador de contenido"/>
          <p:cNvSpPr txBox="1">
            <a:spLocks/>
          </p:cNvSpPr>
          <p:nvPr/>
        </p:nvSpPr>
        <p:spPr bwMode="auto">
          <a:xfrm>
            <a:off x="1981200" y="3505200"/>
            <a:ext cx="34194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s-MX">
                <a:solidFill>
                  <a:srgbClr val="000090"/>
                </a:solidFill>
                <a:latin typeface="Calibri" charset="0"/>
              </a:rPr>
              <a:t>		Hipoventilación 	Nocturna (TRS)</a:t>
            </a:r>
            <a:endParaRPr lang="es-ES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11" name="10 Flecha abajo"/>
          <p:cNvSpPr/>
          <p:nvPr/>
        </p:nvSpPr>
        <p:spPr>
          <a:xfrm>
            <a:off x="3962400" y="4394200"/>
            <a:ext cx="215900" cy="330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  <a:cs typeface="Calibri"/>
            </a:endParaRP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 bwMode="auto">
          <a:xfrm>
            <a:off x="2371725" y="4724400"/>
            <a:ext cx="34194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80000"/>
              </a:lnSpc>
              <a:defRPr/>
            </a:pPr>
            <a:r>
              <a:rPr lang="es-MX" dirty="0">
                <a:solidFill>
                  <a:srgbClr val="000090"/>
                </a:solidFill>
                <a:latin typeface="Calibri"/>
                <a:ea typeface="+mn-ea"/>
                <a:cs typeface="Calibri"/>
              </a:rPr>
              <a:t>	Insuficiencia ventilatoria</a:t>
            </a:r>
          </a:p>
          <a:p>
            <a:pPr marL="342900" indent="-342900" algn="just">
              <a:lnSpc>
                <a:spcPct val="80000"/>
              </a:lnSpc>
              <a:defRPr/>
            </a:pPr>
            <a:r>
              <a:rPr lang="es-MX" dirty="0">
                <a:solidFill>
                  <a:srgbClr val="000090"/>
                </a:solidFill>
                <a:latin typeface="Calibri"/>
                <a:ea typeface="+mn-ea"/>
                <a:cs typeface="Calibri"/>
              </a:rPr>
              <a:t>	Hipercapnica en vigilia</a:t>
            </a:r>
            <a:endParaRPr lang="es-ES" dirty="0">
              <a:solidFill>
                <a:srgbClr val="00009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1" name="20 Flecha abajo"/>
          <p:cNvSpPr/>
          <p:nvPr/>
        </p:nvSpPr>
        <p:spPr>
          <a:xfrm>
            <a:off x="3962400" y="5410200"/>
            <a:ext cx="215900" cy="546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  <a:cs typeface="Calibri"/>
            </a:endParaRPr>
          </a:p>
        </p:txBody>
      </p:sp>
      <p:sp>
        <p:nvSpPr>
          <p:cNvPr id="22" name="2 Marcador de contenido"/>
          <p:cNvSpPr txBox="1">
            <a:spLocks/>
          </p:cNvSpPr>
          <p:nvPr/>
        </p:nvSpPr>
        <p:spPr bwMode="auto">
          <a:xfrm>
            <a:off x="5064125" y="3741738"/>
            <a:ext cx="1873250" cy="762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defRPr/>
            </a:pPr>
            <a:r>
              <a:rPr lang="es-MX" dirty="0">
                <a:solidFill>
                  <a:schemeClr val="tx1"/>
                </a:solidFill>
                <a:cs typeface="Calibri"/>
              </a:rPr>
              <a:t> </a:t>
            </a:r>
            <a:r>
              <a:rPr lang="es-MX" b="1" dirty="0">
                <a:solidFill>
                  <a:srgbClr val="000090"/>
                </a:solidFill>
                <a:cs typeface="Calibri"/>
              </a:rPr>
              <a:t>AVNI nocturna</a:t>
            </a:r>
            <a:endParaRPr lang="es-ES" b="1" dirty="0">
              <a:solidFill>
                <a:srgbClr val="000090"/>
              </a:solidFill>
              <a:cs typeface="Calibri"/>
            </a:endParaRPr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 bwMode="auto">
          <a:xfrm>
            <a:off x="3048000" y="5943600"/>
            <a:ext cx="2016125" cy="762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defRPr/>
            </a:pPr>
            <a:r>
              <a:rPr lang="es-MX" dirty="0">
                <a:solidFill>
                  <a:schemeClr val="tx1"/>
                </a:solidFill>
                <a:cs typeface="Calibri"/>
              </a:rPr>
              <a:t> </a:t>
            </a:r>
            <a:r>
              <a:rPr lang="es-MX" b="1" dirty="0">
                <a:solidFill>
                  <a:srgbClr val="000090"/>
                </a:solidFill>
                <a:cs typeface="Calibri"/>
              </a:rPr>
              <a:t>AVNI 24 h</a:t>
            </a:r>
            <a:endParaRPr lang="es-ES" b="1" dirty="0">
              <a:solidFill>
                <a:srgbClr val="000090"/>
              </a:solidFill>
              <a:cs typeface="Calibri"/>
            </a:endParaRPr>
          </a:p>
        </p:txBody>
      </p:sp>
      <p:sp>
        <p:nvSpPr>
          <p:cNvPr id="24" name="2 Marcador de contenido"/>
          <p:cNvSpPr txBox="1">
            <a:spLocks/>
          </p:cNvSpPr>
          <p:nvPr/>
        </p:nvSpPr>
        <p:spPr bwMode="auto">
          <a:xfrm>
            <a:off x="5029200" y="5943600"/>
            <a:ext cx="2016125" cy="762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defRPr/>
            </a:pPr>
            <a:r>
              <a:rPr lang="es-MX" dirty="0">
                <a:solidFill>
                  <a:schemeClr val="tx1"/>
                </a:solidFill>
                <a:cs typeface="Calibri"/>
              </a:rPr>
              <a:t> </a:t>
            </a:r>
            <a:r>
              <a:rPr lang="es-MX" b="1" dirty="0">
                <a:solidFill>
                  <a:srgbClr val="000090"/>
                </a:solidFill>
                <a:cs typeface="Calibri"/>
              </a:rPr>
              <a:t>AVNI diurna</a:t>
            </a:r>
          </a:p>
          <a:p>
            <a:pPr marL="342900" indent="-342900" algn="ctr">
              <a:defRPr/>
            </a:pPr>
            <a:r>
              <a:rPr lang="es-MX" b="1" dirty="0">
                <a:solidFill>
                  <a:srgbClr val="000090"/>
                </a:solidFill>
                <a:cs typeface="Calibri"/>
              </a:rPr>
              <a:t>Pieza bucal</a:t>
            </a:r>
            <a:endParaRPr lang="es-ES" b="1" dirty="0">
              <a:solidFill>
                <a:srgbClr val="000090"/>
              </a:solidFill>
              <a:cs typeface="Calibri"/>
            </a:endParaRPr>
          </a:p>
        </p:txBody>
      </p:sp>
      <p:sp>
        <p:nvSpPr>
          <p:cNvPr id="25" name="2 Marcador de contenido"/>
          <p:cNvSpPr txBox="1">
            <a:spLocks/>
          </p:cNvSpPr>
          <p:nvPr/>
        </p:nvSpPr>
        <p:spPr bwMode="auto">
          <a:xfrm>
            <a:off x="6937375" y="3756025"/>
            <a:ext cx="2016125" cy="762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defRPr/>
            </a:pPr>
            <a:r>
              <a:rPr lang="es-MX" dirty="0">
                <a:solidFill>
                  <a:schemeClr val="tx1"/>
                </a:solidFill>
                <a:cs typeface="Calibri"/>
              </a:rPr>
              <a:t> </a:t>
            </a:r>
            <a:r>
              <a:rPr lang="es-MX" b="1" dirty="0">
                <a:solidFill>
                  <a:srgbClr val="000090"/>
                </a:solidFill>
                <a:cs typeface="Calibri"/>
              </a:rPr>
              <a:t>Air Stacking</a:t>
            </a:r>
          </a:p>
          <a:p>
            <a:pPr marL="342900" indent="-342900" algn="ctr">
              <a:defRPr/>
            </a:pPr>
            <a:r>
              <a:rPr lang="es-MX" b="1" dirty="0">
                <a:solidFill>
                  <a:srgbClr val="000090"/>
                </a:solidFill>
                <a:cs typeface="Calibri"/>
              </a:rPr>
              <a:t>Tos Asistida</a:t>
            </a:r>
            <a:endParaRPr lang="es-ES" b="1" dirty="0">
              <a:solidFill>
                <a:srgbClr val="000090"/>
              </a:solidFill>
              <a:cs typeface="Calibri"/>
            </a:endParaRPr>
          </a:p>
        </p:txBody>
      </p:sp>
      <p:sp>
        <p:nvSpPr>
          <p:cNvPr id="26" name="2 Marcador de contenido"/>
          <p:cNvSpPr txBox="1">
            <a:spLocks/>
          </p:cNvSpPr>
          <p:nvPr/>
        </p:nvSpPr>
        <p:spPr bwMode="auto">
          <a:xfrm>
            <a:off x="7010400" y="5943600"/>
            <a:ext cx="2016125" cy="762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defRPr/>
            </a:pPr>
            <a:r>
              <a:rPr lang="es-MX" dirty="0">
                <a:solidFill>
                  <a:schemeClr val="tx1"/>
                </a:solidFill>
                <a:cs typeface="Calibri"/>
              </a:rPr>
              <a:t> </a:t>
            </a:r>
            <a:r>
              <a:rPr lang="es-MX" b="1" dirty="0">
                <a:solidFill>
                  <a:srgbClr val="000090"/>
                </a:solidFill>
                <a:cs typeface="Calibri"/>
              </a:rPr>
              <a:t>Air Stacking</a:t>
            </a:r>
          </a:p>
          <a:p>
            <a:pPr marL="342900" indent="-342900" algn="ctr">
              <a:defRPr/>
            </a:pPr>
            <a:r>
              <a:rPr lang="es-MX" b="1" dirty="0">
                <a:solidFill>
                  <a:srgbClr val="000090"/>
                </a:solidFill>
                <a:cs typeface="Calibri"/>
              </a:rPr>
              <a:t>Tos Asistida</a:t>
            </a:r>
            <a:endParaRPr lang="es-ES" b="1" dirty="0">
              <a:solidFill>
                <a:srgbClr val="00009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0277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1F497D"/>
                </a:solidFill>
              </a:rPr>
              <a:t>Cifoscoliosis: Tratamiento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>
                <a:solidFill>
                  <a:srgbClr val="1F497D"/>
                </a:solidFill>
              </a:rPr>
              <a:t>Edad</a:t>
            </a:r>
          </a:p>
          <a:p>
            <a:r>
              <a:rPr lang="es-ES" dirty="0">
                <a:solidFill>
                  <a:srgbClr val="1F497D"/>
                </a:solidFill>
              </a:rPr>
              <a:t>Esqueleto maduro (&lt; 10 años alternativas especiales)</a:t>
            </a:r>
          </a:p>
          <a:p>
            <a:r>
              <a:rPr lang="es-ES" dirty="0">
                <a:solidFill>
                  <a:srgbClr val="1F497D"/>
                </a:solidFill>
              </a:rPr>
              <a:t>Causa y progresión: ENM vs Parálisis cerebral</a:t>
            </a:r>
          </a:p>
          <a:p>
            <a:r>
              <a:rPr lang="es-ES" dirty="0">
                <a:solidFill>
                  <a:srgbClr val="1F497D"/>
                </a:solidFill>
              </a:rPr>
              <a:t>Tratamientos </a:t>
            </a:r>
            <a:r>
              <a:rPr lang="es-ES" dirty="0" err="1">
                <a:solidFill>
                  <a:srgbClr val="1F497D"/>
                </a:solidFill>
              </a:rPr>
              <a:t>intratecales</a:t>
            </a:r>
            <a:r>
              <a:rPr lang="es-ES" dirty="0">
                <a:solidFill>
                  <a:srgbClr val="1F497D"/>
                </a:solidFill>
              </a:rPr>
              <a:t>: AME</a:t>
            </a:r>
          </a:p>
          <a:p>
            <a:r>
              <a:rPr lang="es-ES" dirty="0">
                <a:solidFill>
                  <a:srgbClr val="1F497D"/>
                </a:solidFill>
              </a:rPr>
              <a:t>Intensidad insuficiencia ventilatorio y compromiso músculos espiratorios y bulbares.</a:t>
            </a:r>
          </a:p>
          <a:p>
            <a:r>
              <a:rPr lang="es-ES" dirty="0">
                <a:solidFill>
                  <a:srgbClr val="1F497D"/>
                </a:solidFill>
              </a:rPr>
              <a:t>NEUROMUSCULAR. Abordaje </a:t>
            </a:r>
            <a:r>
              <a:rPr lang="es-ES" dirty="0" err="1">
                <a:solidFill>
                  <a:srgbClr val="1F497D"/>
                </a:solidFill>
              </a:rPr>
              <a:t>Qx</a:t>
            </a:r>
            <a:r>
              <a:rPr lang="es-ES" dirty="0">
                <a:solidFill>
                  <a:srgbClr val="1F497D"/>
                </a:solidFill>
              </a:rPr>
              <a:t> (artrodesis posterior en el momento indicado, marca pronostico y morbimortalidad).</a:t>
            </a:r>
          </a:p>
        </p:txBody>
      </p:sp>
    </p:spTree>
    <p:extLst>
      <p:ext uri="{BB962C8B-B14F-4D97-AF65-F5344CB8AC3E}">
        <p14:creationId xmlns:p14="http://schemas.microsoft.com/office/powerpoint/2010/main" val="1281113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1F497D"/>
                </a:solidFill>
              </a:rPr>
              <a:t>Soporte Ventilatoria No Invasiva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b="1" dirty="0" err="1">
                <a:solidFill>
                  <a:srgbClr val="1F497D"/>
                </a:solidFill>
              </a:rPr>
              <a:t>Interfases</a:t>
            </a:r>
            <a:r>
              <a:rPr lang="es-ES" b="1" dirty="0">
                <a:solidFill>
                  <a:srgbClr val="1F497D"/>
                </a:solidFill>
              </a:rPr>
              <a:t> No Invasivas</a:t>
            </a:r>
          </a:p>
          <a:p>
            <a:pPr marL="457200" indent="-457200">
              <a:buFontTx/>
              <a:buChar char="-"/>
            </a:pPr>
            <a:r>
              <a:rPr lang="es-ES" b="1" dirty="0">
                <a:solidFill>
                  <a:srgbClr val="1F497D"/>
                </a:solidFill>
              </a:rPr>
              <a:t>Parcial Nocturna</a:t>
            </a:r>
          </a:p>
          <a:p>
            <a:pPr marL="457200" indent="-457200">
              <a:buFontTx/>
              <a:buChar char="-"/>
            </a:pPr>
            <a:r>
              <a:rPr lang="es-ES" b="1" dirty="0">
                <a:solidFill>
                  <a:srgbClr val="1F497D"/>
                </a:solidFill>
              </a:rPr>
              <a:t>Ventilación todo el día</a:t>
            </a:r>
          </a:p>
        </p:txBody>
      </p:sp>
    </p:spTree>
    <p:extLst>
      <p:ext uri="{BB962C8B-B14F-4D97-AF65-F5344CB8AC3E}">
        <p14:creationId xmlns:p14="http://schemas.microsoft.com/office/powerpoint/2010/main" val="2886860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C:\Documents and Settings\Pancho Prado\Mis documentos\Pancho\tqt vs avni\Fotos trilogy\IMG_14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r="13818" b="24371"/>
          <a:stretch>
            <a:fillRect/>
          </a:stretch>
        </p:blipFill>
        <p:spPr bwMode="auto">
          <a:xfrm>
            <a:off x="34925" y="476250"/>
            <a:ext cx="5113338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13100"/>
            <a:ext cx="46482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3 Flecha abajo"/>
          <p:cNvSpPr>
            <a:spLocks noChangeArrowheads="1"/>
          </p:cNvSpPr>
          <p:nvPr/>
        </p:nvSpPr>
        <p:spPr bwMode="auto">
          <a:xfrm>
            <a:off x="6588125" y="2708275"/>
            <a:ext cx="215900" cy="1411288"/>
          </a:xfrm>
          <a:prstGeom prst="downArrow">
            <a:avLst>
              <a:gd name="adj1" fmla="val 50000"/>
              <a:gd name="adj2" fmla="val 50055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s-CL">
              <a:solidFill>
                <a:srgbClr val="00009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530850" y="2276475"/>
            <a:ext cx="28527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s-MX" b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Exhalación pasiva</a:t>
            </a:r>
            <a:endParaRPr lang="es-ES" b="1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24208" y="4767263"/>
            <a:ext cx="3876031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s-MX" sz="28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Generadores de Flujo</a:t>
            </a:r>
          </a:p>
          <a:p>
            <a:pPr eaLnBrk="1" hangingPunct="1">
              <a:defRPr/>
            </a:pPr>
            <a:endParaRPr lang="es-MX" b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eaLnBrk="1" hangingPunct="1">
              <a:defRPr/>
            </a:pPr>
            <a:r>
              <a:rPr lang="es-MX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(Opción AVNI - VMI)</a:t>
            </a:r>
            <a:endParaRPr lang="es-ES" b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93190" name="Picture 2" descr="C:\Documents and Settings\Pancho Prado\Mis documentos\Mis imágenes\IMG_02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5888"/>
            <a:ext cx="252095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1" name="7 Flecha abajo"/>
          <p:cNvSpPr>
            <a:spLocks noChangeArrowheads="1"/>
          </p:cNvSpPr>
          <p:nvPr/>
        </p:nvSpPr>
        <p:spPr bwMode="auto">
          <a:xfrm flipV="1">
            <a:off x="5651500" y="1989138"/>
            <a:ext cx="152400" cy="360362"/>
          </a:xfrm>
          <a:prstGeom prst="downArrow">
            <a:avLst>
              <a:gd name="adj1" fmla="val 50000"/>
              <a:gd name="adj2" fmla="val 50039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s-CL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82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Imagen 1" descr="db79f5aa-e885-4a8d-9ab3-2e6b74559ec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485775"/>
            <a:ext cx="2718974" cy="271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Imagen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128" y="559844"/>
            <a:ext cx="2653637" cy="315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CuadroTexto 1"/>
          <p:cNvSpPr txBox="1">
            <a:spLocks noChangeArrowheads="1"/>
          </p:cNvSpPr>
          <p:nvPr/>
        </p:nvSpPr>
        <p:spPr bwMode="auto">
          <a:xfrm>
            <a:off x="6632793" y="815041"/>
            <a:ext cx="224580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s-ES" dirty="0">
                <a:solidFill>
                  <a:srgbClr val="1F497D"/>
                </a:solidFill>
                <a:latin typeface="Calibri" charset="0"/>
              </a:rPr>
              <a:t>mascarilla bucal </a:t>
            </a:r>
          </a:p>
          <a:p>
            <a:r>
              <a:rPr lang="es-ES" dirty="0">
                <a:solidFill>
                  <a:srgbClr val="1F497D"/>
                </a:solidFill>
                <a:latin typeface="Calibri" charset="0"/>
              </a:rPr>
              <a:t>con </a:t>
            </a:r>
            <a:r>
              <a:rPr lang="es-ES" dirty="0" err="1">
                <a:solidFill>
                  <a:srgbClr val="1F497D"/>
                </a:solidFill>
                <a:latin typeface="Calibri" charset="0"/>
              </a:rPr>
              <a:t>pillow</a:t>
            </a:r>
            <a:r>
              <a:rPr lang="es-ES" dirty="0">
                <a:solidFill>
                  <a:srgbClr val="1F497D"/>
                </a:solidFill>
                <a:latin typeface="Calibri" charset="0"/>
              </a:rPr>
              <a:t> nasal</a:t>
            </a:r>
          </a:p>
          <a:p>
            <a:r>
              <a:rPr lang="es-ES" dirty="0">
                <a:solidFill>
                  <a:srgbClr val="1F497D"/>
                </a:solidFill>
                <a:latin typeface="Calibri" charset="0"/>
              </a:rPr>
              <a:t>Amara </a:t>
            </a:r>
            <a:r>
              <a:rPr lang="es-ES" dirty="0" err="1">
                <a:solidFill>
                  <a:srgbClr val="1F497D"/>
                </a:solidFill>
                <a:latin typeface="Calibri" charset="0"/>
              </a:rPr>
              <a:t>view</a:t>
            </a:r>
            <a:r>
              <a:rPr lang="es-ES" dirty="0">
                <a:solidFill>
                  <a:srgbClr val="1F497D"/>
                </a:solidFill>
                <a:latin typeface="Calibri" charset="0"/>
              </a:rPr>
              <a:t> </a:t>
            </a:r>
          </a:p>
          <a:p>
            <a:endParaRPr lang="es-ES" dirty="0">
              <a:latin typeface="Times New Roman" charset="0"/>
            </a:endParaRPr>
          </a:p>
        </p:txBody>
      </p:sp>
      <p:pic>
        <p:nvPicPr>
          <p:cNvPr id="98308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1160"/>
            <a:ext cx="3817937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CuadroTexto 1"/>
          <p:cNvSpPr txBox="1">
            <a:spLocks noChangeArrowheads="1"/>
          </p:cNvSpPr>
          <p:nvPr/>
        </p:nvSpPr>
        <p:spPr bwMode="auto">
          <a:xfrm>
            <a:off x="714629" y="5819946"/>
            <a:ext cx="31784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s-ES" dirty="0">
                <a:solidFill>
                  <a:srgbClr val="1F497D"/>
                </a:solidFill>
                <a:latin typeface="Calibri" charset="0"/>
              </a:rPr>
              <a:t>mascarilla bucal </a:t>
            </a:r>
          </a:p>
          <a:p>
            <a:r>
              <a:rPr lang="es-ES" dirty="0">
                <a:solidFill>
                  <a:srgbClr val="1F497D"/>
                </a:solidFill>
                <a:latin typeface="Calibri" charset="0"/>
              </a:rPr>
              <a:t>con </a:t>
            </a:r>
            <a:r>
              <a:rPr lang="es-ES" dirty="0" err="1">
                <a:solidFill>
                  <a:srgbClr val="1F497D"/>
                </a:solidFill>
                <a:latin typeface="Calibri" charset="0"/>
              </a:rPr>
              <a:t>pillow</a:t>
            </a:r>
            <a:r>
              <a:rPr lang="es-ES" dirty="0">
                <a:solidFill>
                  <a:srgbClr val="1F497D"/>
                </a:solidFill>
                <a:latin typeface="Calibri" charset="0"/>
              </a:rPr>
              <a:t> nasal </a:t>
            </a:r>
            <a:r>
              <a:rPr lang="es-ES" dirty="0" err="1">
                <a:solidFill>
                  <a:srgbClr val="1F497D"/>
                </a:solidFill>
                <a:latin typeface="Calibri" charset="0"/>
              </a:rPr>
              <a:t>Liberty</a:t>
            </a:r>
            <a:r>
              <a:rPr lang="es-ES" dirty="0">
                <a:solidFill>
                  <a:srgbClr val="1F497D"/>
                </a:solidFill>
                <a:latin typeface="Calibri" charset="0"/>
              </a:rPr>
              <a:t> </a:t>
            </a:r>
          </a:p>
          <a:p>
            <a:endParaRPr lang="es-ES" dirty="0">
              <a:latin typeface="Times New Roman" charset="0"/>
            </a:endParaRPr>
          </a:p>
        </p:txBody>
      </p:sp>
      <p:pic>
        <p:nvPicPr>
          <p:cNvPr id="7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47" y="3993888"/>
            <a:ext cx="4315209" cy="242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634305" y="6050778"/>
            <a:ext cx="18879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 err="1">
                <a:solidFill>
                  <a:schemeClr val="tx2"/>
                </a:solidFill>
                <a:latin typeface="Calibri" charset="0"/>
                <a:ea typeface="MS PGothic" charset="0"/>
              </a:rPr>
              <a:t>Dreamwear</a:t>
            </a:r>
            <a:endParaRPr lang="es-E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30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2343150"/>
            <a:ext cx="83343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4727575"/>
            <a:ext cx="27717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3 Rectángulo"/>
          <p:cNvSpPr>
            <a:spLocks noChangeArrowheads="1"/>
          </p:cNvSpPr>
          <p:nvPr/>
        </p:nvSpPr>
        <p:spPr bwMode="auto">
          <a:xfrm>
            <a:off x="784225" y="1419225"/>
            <a:ext cx="7986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CL">
                <a:solidFill>
                  <a:srgbClr val="254061"/>
                </a:solidFill>
              </a:rPr>
              <a:t>Disponible en los modos AC y PC, pensada para pacientes que no están ventilados invasivamente</a:t>
            </a:r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4924425"/>
            <a:ext cx="5514975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00" y="323850"/>
            <a:ext cx="7126288" cy="630238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7689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Imagen 3" descr="PiezaBuc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7"/>
          <a:stretch>
            <a:fillRect/>
          </a:stretch>
        </p:blipFill>
        <p:spPr bwMode="auto">
          <a:xfrm>
            <a:off x="2914650" y="1692275"/>
            <a:ext cx="2919413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CuadroTexto 4"/>
          <p:cNvSpPr txBox="1">
            <a:spLocks noChangeArrowheads="1"/>
          </p:cNvSpPr>
          <p:nvPr/>
        </p:nvSpPr>
        <p:spPr bwMode="auto">
          <a:xfrm>
            <a:off x="6288088" y="1968500"/>
            <a:ext cx="2408237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b="1">
                <a:solidFill>
                  <a:srgbClr val="1F497D"/>
                </a:solidFill>
              </a:rPr>
              <a:t>A/C</a:t>
            </a:r>
          </a:p>
          <a:p>
            <a:pPr eaLnBrk="1" hangingPunct="1"/>
            <a:r>
              <a:rPr lang="es-ES" b="1">
                <a:solidFill>
                  <a:srgbClr val="1F497D"/>
                </a:solidFill>
              </a:rPr>
              <a:t>Circuito pasivo</a:t>
            </a:r>
          </a:p>
          <a:p>
            <a:pPr eaLnBrk="1" hangingPunct="1"/>
            <a:r>
              <a:rPr lang="es-ES" b="1">
                <a:solidFill>
                  <a:srgbClr val="1F497D"/>
                </a:solidFill>
              </a:rPr>
              <a:t>MPV</a:t>
            </a:r>
          </a:p>
          <a:p>
            <a:pPr eaLnBrk="1" hangingPunct="1"/>
            <a:r>
              <a:rPr lang="es-ES" b="1">
                <a:solidFill>
                  <a:srgbClr val="1F497D"/>
                </a:solidFill>
              </a:rPr>
              <a:t>TV</a:t>
            </a:r>
          </a:p>
          <a:p>
            <a:pPr eaLnBrk="1" hangingPunct="1"/>
            <a:r>
              <a:rPr lang="es-ES" b="1">
                <a:solidFill>
                  <a:srgbClr val="1F497D"/>
                </a:solidFill>
              </a:rPr>
              <a:t>Ti</a:t>
            </a:r>
          </a:p>
          <a:p>
            <a:pPr eaLnBrk="1" hangingPunct="1"/>
            <a:r>
              <a:rPr lang="es-ES" b="1">
                <a:solidFill>
                  <a:srgbClr val="1F497D"/>
                </a:solidFill>
              </a:rPr>
              <a:t>FR back-up</a:t>
            </a:r>
          </a:p>
          <a:p>
            <a:pPr eaLnBrk="1" hangingPunct="1"/>
            <a:r>
              <a:rPr lang="es-ES" b="1">
                <a:solidFill>
                  <a:srgbClr val="1F497D"/>
                </a:solidFill>
              </a:rPr>
              <a:t>Alarmas</a:t>
            </a:r>
          </a:p>
        </p:txBody>
      </p:sp>
      <p:sp>
        <p:nvSpPr>
          <p:cNvPr id="135171" name="CuadroTexto 5"/>
          <p:cNvSpPr txBox="1">
            <a:spLocks noChangeArrowheads="1"/>
          </p:cNvSpPr>
          <p:nvPr/>
        </p:nvSpPr>
        <p:spPr bwMode="auto">
          <a:xfrm>
            <a:off x="3059113" y="260350"/>
            <a:ext cx="1963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b="1">
                <a:solidFill>
                  <a:schemeClr val="tx2"/>
                </a:solidFill>
              </a:rPr>
              <a:t>Kiss Trigger</a:t>
            </a:r>
          </a:p>
        </p:txBody>
      </p:sp>
      <p:pic>
        <p:nvPicPr>
          <p:cNvPr id="135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454150"/>
            <a:ext cx="2640012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6990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1F497D"/>
                </a:solidFill>
                <a:latin typeface="Arial" charset="0"/>
              </a:rPr>
              <a:t>Quienes?</a:t>
            </a:r>
          </a:p>
        </p:txBody>
      </p:sp>
      <p:sp>
        <p:nvSpPr>
          <p:cNvPr id="180226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>
                <a:solidFill>
                  <a:srgbClr val="1F497D"/>
                </a:solidFill>
                <a:latin typeface="Arial" charset="0"/>
              </a:rPr>
              <a:t>Sin compromiso neurocognitivo</a:t>
            </a:r>
          </a:p>
          <a:p>
            <a:r>
              <a:rPr lang="es-ES">
                <a:solidFill>
                  <a:srgbClr val="1F497D"/>
                </a:solidFill>
                <a:latin typeface="Arial" charset="0"/>
              </a:rPr>
              <a:t>Sin compromiso bulbar: capaces de realizar cierre glotico y maniobras de apilamiento de aire o Air-stacking.</a:t>
            </a:r>
          </a:p>
          <a:p>
            <a:r>
              <a:rPr lang="es-ES">
                <a:solidFill>
                  <a:srgbClr val="1F497D"/>
                </a:solidFill>
                <a:latin typeface="Arial" charset="0"/>
              </a:rPr>
              <a:t>Capaces de realizar respiración glosofaringea</a:t>
            </a:r>
          </a:p>
        </p:txBody>
      </p:sp>
    </p:spTree>
    <p:extLst>
      <p:ext uri="{BB962C8B-B14F-4D97-AF65-F5344CB8AC3E}">
        <p14:creationId xmlns:p14="http://schemas.microsoft.com/office/powerpoint/2010/main" val="3421972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298575"/>
            <a:ext cx="627697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chemeClr val="tx2"/>
                </a:solidFill>
                <a:latin typeface="Calibri" charset="0"/>
                <a:ea typeface="MS PGothic" charset="0"/>
              </a:rPr>
              <a:t>TOS ASISTIDA MANUAL</a:t>
            </a:r>
          </a:p>
        </p:txBody>
      </p:sp>
    </p:spTree>
    <p:extLst>
      <p:ext uri="{BB962C8B-B14F-4D97-AF65-F5344CB8AC3E}">
        <p14:creationId xmlns:p14="http://schemas.microsoft.com/office/powerpoint/2010/main" val="939826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1 Rectángulo"/>
          <p:cNvSpPr>
            <a:spLocks noChangeArrowheads="1"/>
          </p:cNvSpPr>
          <p:nvPr/>
        </p:nvSpPr>
        <p:spPr bwMode="auto">
          <a:xfrm>
            <a:off x="611188" y="404813"/>
            <a:ext cx="7489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CL" sz="3600">
                <a:solidFill>
                  <a:srgbClr val="C00000"/>
                </a:solidFill>
                <a:latin typeface="Calibri" charset="0"/>
              </a:rPr>
              <a:t>Air Stacking – Maniobra espiratoria</a:t>
            </a:r>
            <a:endParaRPr lang="es-ES" sz="3600">
              <a:latin typeface="Calibri" charset="0"/>
            </a:endParaRPr>
          </a:p>
        </p:txBody>
      </p:sp>
      <p:sp>
        <p:nvSpPr>
          <p:cNvPr id="125954" name="2 CuadroTexto"/>
          <p:cNvSpPr txBox="1">
            <a:spLocks noChangeArrowheads="1"/>
          </p:cNvSpPr>
          <p:nvPr/>
        </p:nvSpPr>
        <p:spPr bwMode="auto">
          <a:xfrm>
            <a:off x="611188" y="1831975"/>
            <a:ext cx="712946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2800">
                <a:solidFill>
                  <a:schemeClr val="tx2"/>
                </a:solidFill>
                <a:latin typeface="Calibri" charset="0"/>
              </a:rPr>
              <a:t>Elementos necesarios para la técnica:</a:t>
            </a:r>
          </a:p>
          <a:p>
            <a:pPr eaLnBrk="1" hangingPunct="1"/>
            <a:endParaRPr lang="es-ES" sz="2800">
              <a:solidFill>
                <a:schemeClr val="tx2"/>
              </a:solidFill>
              <a:latin typeface="Calibri" charset="0"/>
            </a:endParaRPr>
          </a:p>
          <a:p>
            <a:pPr eaLnBrk="1" hangingPunct="1">
              <a:buFontTx/>
              <a:buChar char="-"/>
            </a:pPr>
            <a:r>
              <a:rPr lang="es-ES" sz="2800">
                <a:solidFill>
                  <a:schemeClr val="tx2"/>
                </a:solidFill>
                <a:latin typeface="Calibri" charset="0"/>
              </a:rPr>
              <a:t>Bolsa de resucitación manual sin bolsa de reservorio</a:t>
            </a:r>
          </a:p>
          <a:p>
            <a:pPr eaLnBrk="1" hangingPunct="1">
              <a:buFontTx/>
              <a:buChar char="-"/>
            </a:pPr>
            <a:r>
              <a:rPr lang="es-ES" sz="2800">
                <a:solidFill>
                  <a:schemeClr val="tx2"/>
                </a:solidFill>
                <a:latin typeface="Calibri" charset="0"/>
              </a:rPr>
              <a:t> Mascarilla nasobucal o boquilla + pinza nasal</a:t>
            </a:r>
          </a:p>
          <a:p>
            <a:pPr eaLnBrk="1" hangingPunct="1">
              <a:buFontTx/>
              <a:buChar char="-"/>
            </a:pPr>
            <a:r>
              <a:rPr lang="es-ES" sz="2800">
                <a:solidFill>
                  <a:schemeClr val="tx2"/>
                </a:solidFill>
                <a:latin typeface="Calibri" charset="0"/>
              </a:rPr>
              <a:t> Operador </a:t>
            </a:r>
          </a:p>
          <a:p>
            <a:pPr eaLnBrk="1" hangingPunct="1">
              <a:buFontTx/>
              <a:buChar char="-"/>
            </a:pPr>
            <a:endParaRPr lang="es-ES" sz="2800">
              <a:solidFill>
                <a:srgbClr val="000090"/>
              </a:solidFill>
              <a:latin typeface="Calibri" charset="0"/>
            </a:endParaRPr>
          </a:p>
        </p:txBody>
      </p:sp>
      <p:pic>
        <p:nvPicPr>
          <p:cNvPr id="125955" name="Imagen 2" descr="C:\Users\Daniel\AppData\Local\Microsoft\Windows\Temporary Internet Files\Low\Content.IE5\3OY28D7T\Foto009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149725"/>
            <a:ext cx="28575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092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524000"/>
            <a:ext cx="70659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Flecha derecha 2"/>
          <p:cNvSpPr>
            <a:spLocks noChangeArrowheads="1"/>
          </p:cNvSpPr>
          <p:nvPr/>
        </p:nvSpPr>
        <p:spPr bwMode="auto">
          <a:xfrm>
            <a:off x="3810000" y="3886200"/>
            <a:ext cx="825500" cy="407988"/>
          </a:xfrm>
          <a:prstGeom prst="rightArrow">
            <a:avLst>
              <a:gd name="adj1" fmla="val 50000"/>
              <a:gd name="adj2" fmla="val 5002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70659" name="CuadroTexto 4"/>
          <p:cNvSpPr txBox="1">
            <a:spLocks noChangeArrowheads="1"/>
          </p:cNvSpPr>
          <p:nvPr/>
        </p:nvSpPr>
        <p:spPr bwMode="auto">
          <a:xfrm>
            <a:off x="304800" y="6070600"/>
            <a:ext cx="9286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s-ES" sz="2000" b="1">
                <a:solidFill>
                  <a:srgbClr val="000090"/>
                </a:solidFill>
                <a:latin typeface="Calibri" charset="0"/>
              </a:rPr>
              <a:t>53 pacientes con Duchenne, Air Staking inmediatamente después</a:t>
            </a:r>
          </a:p>
          <a:p>
            <a:r>
              <a:rPr lang="es-ES" sz="2000" b="1">
                <a:solidFill>
                  <a:srgbClr val="000090"/>
                </a:solidFill>
                <a:latin typeface="Calibri" charset="0"/>
              </a:rPr>
              <a:t>CV Plateau. Desplazamiento del peak de disminución de la CVF en 5ª.</a:t>
            </a:r>
            <a:endParaRPr lang="es-ES" sz="1800" b="1">
              <a:solidFill>
                <a:srgbClr val="000090"/>
              </a:solidFill>
              <a:latin typeface="Calibri" charset="0"/>
            </a:endParaRPr>
          </a:p>
          <a:p>
            <a:endParaRPr lang="es-ES" sz="2000" b="1">
              <a:solidFill>
                <a:srgbClr val="000090"/>
              </a:solidFill>
              <a:latin typeface="Calibri" charset="0"/>
            </a:endParaRPr>
          </a:p>
        </p:txBody>
      </p:sp>
      <p:pic>
        <p:nvPicPr>
          <p:cNvPr id="70660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-76200"/>
            <a:ext cx="63500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CuadroTexto 1"/>
          <p:cNvSpPr txBox="1">
            <a:spLocks noChangeArrowheads="1"/>
          </p:cNvSpPr>
          <p:nvPr/>
        </p:nvSpPr>
        <p:spPr bwMode="auto">
          <a:xfrm>
            <a:off x="3581400" y="0"/>
            <a:ext cx="2198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s-ES" sz="3200" b="1">
                <a:solidFill>
                  <a:srgbClr val="1F497D"/>
                </a:solidFill>
                <a:latin typeface="Calibri" charset="0"/>
              </a:rPr>
              <a:t>Air Stacking</a:t>
            </a:r>
          </a:p>
        </p:txBody>
      </p:sp>
    </p:spTree>
    <p:extLst>
      <p:ext uri="{BB962C8B-B14F-4D97-AF65-F5344CB8AC3E}">
        <p14:creationId xmlns:p14="http://schemas.microsoft.com/office/powerpoint/2010/main" val="25290486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Marcador de contenido 1" descr="Chin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9" t="34532" r="22124" b="34532"/>
          <a:stretch>
            <a:fillRect/>
          </a:stretch>
        </p:blipFill>
        <p:spPr>
          <a:xfrm>
            <a:off x="5099050" y="2600325"/>
            <a:ext cx="3951288" cy="3303588"/>
          </a:xfrm>
        </p:spPr>
      </p:pic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t="9984" r="29659" b="9415"/>
          <a:stretch>
            <a:fillRect/>
          </a:stretch>
        </p:blipFill>
        <p:spPr bwMode="auto">
          <a:xfrm>
            <a:off x="58738" y="1511300"/>
            <a:ext cx="4879975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CuadroTexto 1"/>
          <p:cNvSpPr txBox="1">
            <a:spLocks noChangeArrowheads="1"/>
          </p:cNvSpPr>
          <p:nvPr/>
        </p:nvSpPr>
        <p:spPr bwMode="auto">
          <a:xfrm>
            <a:off x="381000" y="1588"/>
            <a:ext cx="843915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s-ES" sz="1800">
                <a:solidFill>
                  <a:schemeClr val="tx2"/>
                </a:solidFill>
                <a:latin typeface="Calibri" charset="0"/>
              </a:rPr>
              <a:t>El “</a:t>
            </a:r>
            <a:r>
              <a:rPr lang="es-ES" altLang="ja-JP" sz="1800">
                <a:solidFill>
                  <a:schemeClr val="tx2"/>
                </a:solidFill>
                <a:latin typeface="Calibri" charset="0"/>
              </a:rPr>
              <a:t>Cough Assist</a:t>
            </a:r>
            <a:r>
              <a:rPr lang="es-ES" altLang="ja-JP" sz="1800" baseline="30000">
                <a:solidFill>
                  <a:schemeClr val="tx2"/>
                </a:solidFill>
                <a:latin typeface="Calibri" charset="0"/>
              </a:rPr>
              <a:t>TM</a:t>
            </a:r>
            <a:r>
              <a:rPr lang="es-ES" altLang="ja-JP" sz="1800">
                <a:solidFill>
                  <a:schemeClr val="tx2"/>
                </a:solidFill>
                <a:latin typeface="Calibri" charset="0"/>
              </a:rPr>
              <a:t>   proporciona un volumen de aire profundo, </a:t>
            </a:r>
          </a:p>
          <a:p>
            <a:r>
              <a:rPr lang="es-ES" sz="1800">
                <a:solidFill>
                  <a:schemeClr val="tx2"/>
                </a:solidFill>
                <a:latin typeface="Calibri" charset="0"/>
              </a:rPr>
              <a:t>normalmente a presiones de 40 a 60 cm H2O.</a:t>
            </a:r>
          </a:p>
          <a:p>
            <a:r>
              <a:rPr lang="es-ES" sz="1800">
                <a:solidFill>
                  <a:schemeClr val="tx2"/>
                </a:solidFill>
                <a:latin typeface="Calibri" charset="0"/>
              </a:rPr>
              <a:t>Esto es seguido de una caída en la presión de -40 to -60 cm H2O. </a:t>
            </a:r>
          </a:p>
          <a:p>
            <a:r>
              <a:rPr lang="es-ES" sz="1800">
                <a:solidFill>
                  <a:schemeClr val="tx2"/>
                </a:solidFill>
                <a:latin typeface="Calibri" charset="0"/>
              </a:rPr>
              <a:t>Esto crea un flujo de tos de 10 L/s (600 lt/min). </a:t>
            </a:r>
          </a:p>
          <a:p>
            <a:r>
              <a:rPr lang="es-ES" sz="1800">
                <a:solidFill>
                  <a:schemeClr val="tx2"/>
                </a:solidFill>
                <a:latin typeface="Calibri" charset="0"/>
              </a:rPr>
              <a:t>Durante la presión negativa se puede aplicar además una compresión abdominal. </a:t>
            </a:r>
          </a:p>
        </p:txBody>
      </p:sp>
    </p:spTree>
    <p:extLst>
      <p:ext uri="{BB962C8B-B14F-4D97-AF65-F5344CB8AC3E}">
        <p14:creationId xmlns:p14="http://schemas.microsoft.com/office/powerpoint/2010/main" val="2699616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303213" y="-171450"/>
            <a:ext cx="8229600" cy="1143000"/>
          </a:xfrm>
        </p:spPr>
        <p:txBody>
          <a:bodyPr/>
          <a:lstStyle/>
          <a:p>
            <a:pPr eaLnBrk="1" hangingPunct="1"/>
            <a:r>
              <a:rPr lang="es-ES_tradnl">
                <a:solidFill>
                  <a:srgbClr val="C00000"/>
                </a:solidFill>
                <a:ea typeface="MS PGothic" charset="0"/>
              </a:rPr>
              <a:t>Progresión Cifoescoliosis</a:t>
            </a:r>
            <a:endParaRPr lang="es-ES">
              <a:solidFill>
                <a:srgbClr val="C00000"/>
              </a:solidFill>
              <a:ea typeface="MS PGothic" charset="0"/>
            </a:endParaRPr>
          </a:p>
        </p:txBody>
      </p:sp>
      <p:cxnSp>
        <p:nvCxnSpPr>
          <p:cNvPr id="47106" name="AutoShape 3"/>
          <p:cNvCxnSpPr>
            <a:cxnSpLocks noChangeShapeType="1"/>
          </p:cNvCxnSpPr>
          <p:nvPr/>
        </p:nvCxnSpPr>
        <p:spPr bwMode="auto">
          <a:xfrm>
            <a:off x="1524000" y="2133600"/>
            <a:ext cx="0" cy="3581400"/>
          </a:xfrm>
          <a:prstGeom prst="straightConnector1">
            <a:avLst/>
          </a:prstGeom>
          <a:noFill/>
          <a:ln w="12700" cap="sq">
            <a:solidFill>
              <a:srgbClr val="00006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07" name="AutoShape 4"/>
          <p:cNvCxnSpPr>
            <a:cxnSpLocks noChangeShapeType="1"/>
          </p:cNvCxnSpPr>
          <p:nvPr/>
        </p:nvCxnSpPr>
        <p:spPr bwMode="auto">
          <a:xfrm>
            <a:off x="1600200" y="5715000"/>
            <a:ext cx="5029200" cy="0"/>
          </a:xfrm>
          <a:prstGeom prst="straightConnector1">
            <a:avLst/>
          </a:prstGeom>
          <a:noFill/>
          <a:ln w="12700" cap="sq">
            <a:solidFill>
              <a:srgbClr val="00006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2771775" y="6092825"/>
            <a:ext cx="541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s-ES_tradnl" sz="2000">
                <a:solidFill>
                  <a:srgbClr val="000099"/>
                </a:solidFill>
                <a:latin typeface="+mj-lt"/>
              </a:rPr>
              <a:t>Angulación escoliosis ( grados).</a:t>
            </a:r>
            <a:endParaRPr lang="es-ES" sz="200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81000" y="1676400"/>
            <a:ext cx="132397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>
                <a:solidFill>
                  <a:srgbClr val="000099"/>
                </a:solidFill>
                <a:latin typeface="+mj-lt"/>
                <a:ea typeface="+mn-ea"/>
                <a:cs typeface="+mn-cs"/>
              </a:rPr>
              <a:t>CV </a:t>
            </a:r>
            <a:r>
              <a:rPr lang="es-ES_tradnl" sz="1400">
                <a:solidFill>
                  <a:srgbClr val="000099"/>
                </a:solidFill>
                <a:latin typeface="+mj-lt"/>
                <a:ea typeface="+mn-ea"/>
                <a:cs typeface="+mn-cs"/>
              </a:rPr>
              <a:t>% predicho</a:t>
            </a:r>
            <a:endParaRPr lang="es-ES" sz="1400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47110" name="AutoShape 7"/>
          <p:cNvCxnSpPr>
            <a:cxnSpLocks noChangeShapeType="1"/>
          </p:cNvCxnSpPr>
          <p:nvPr/>
        </p:nvCxnSpPr>
        <p:spPr bwMode="auto">
          <a:xfrm>
            <a:off x="1447800" y="2819400"/>
            <a:ext cx="228600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822325" y="2479675"/>
            <a:ext cx="58737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>
                <a:solidFill>
                  <a:srgbClr val="000099"/>
                </a:solidFill>
                <a:latin typeface="+mj-lt"/>
                <a:ea typeface="+mn-ea"/>
                <a:cs typeface="+mn-cs"/>
              </a:rPr>
              <a:t>70%</a:t>
            </a:r>
            <a:endParaRPr lang="es-ES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47112" name="AutoShape 9"/>
          <p:cNvCxnSpPr>
            <a:cxnSpLocks noChangeShapeType="1"/>
          </p:cNvCxnSpPr>
          <p:nvPr/>
        </p:nvCxnSpPr>
        <p:spPr bwMode="auto">
          <a:xfrm>
            <a:off x="2514600" y="5638800"/>
            <a:ext cx="1588" cy="1524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270125" y="5680075"/>
            <a:ext cx="496888" cy="369888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>
                <a:solidFill>
                  <a:srgbClr val="000099"/>
                </a:solidFill>
                <a:latin typeface="+mj-lt"/>
                <a:ea typeface="+mn-ea"/>
                <a:cs typeface="+mn-cs"/>
              </a:rPr>
              <a:t>30</a:t>
            </a:r>
            <a:r>
              <a:rPr lang="es-ES_tradnl" baseline="30000">
                <a:solidFill>
                  <a:srgbClr val="000099"/>
                </a:solidFill>
                <a:latin typeface="+mj-lt"/>
                <a:ea typeface="+mn-ea"/>
                <a:cs typeface="+mn-cs"/>
              </a:rPr>
              <a:t>0</a:t>
            </a:r>
            <a:endParaRPr lang="es-ES" baseline="30000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47114" name="AutoShape 11"/>
          <p:cNvCxnSpPr>
            <a:cxnSpLocks noChangeShapeType="1"/>
          </p:cNvCxnSpPr>
          <p:nvPr/>
        </p:nvCxnSpPr>
        <p:spPr bwMode="auto">
          <a:xfrm>
            <a:off x="3276600" y="5638800"/>
            <a:ext cx="1588" cy="1524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3048000" y="5715000"/>
            <a:ext cx="74295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_tradnl">
                <a:solidFill>
                  <a:srgbClr val="000099"/>
                </a:solidFill>
                <a:latin typeface="+mj-lt"/>
                <a:ea typeface="+mn-ea"/>
                <a:cs typeface="+mn-cs"/>
              </a:rPr>
              <a:t>40</a:t>
            </a:r>
            <a:r>
              <a:rPr lang="es-ES_tradnl" baseline="30000">
                <a:solidFill>
                  <a:srgbClr val="000099"/>
                </a:solidFill>
                <a:latin typeface="+mj-lt"/>
                <a:ea typeface="+mn-ea"/>
                <a:cs typeface="+mn-cs"/>
              </a:rPr>
              <a:t>0</a:t>
            </a:r>
            <a:endParaRPr lang="es-ES" baseline="30000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47116" name="AutoShape 13"/>
          <p:cNvCxnSpPr>
            <a:cxnSpLocks noChangeShapeType="1"/>
          </p:cNvCxnSpPr>
          <p:nvPr/>
        </p:nvCxnSpPr>
        <p:spPr bwMode="auto">
          <a:xfrm>
            <a:off x="5257800" y="5638800"/>
            <a:ext cx="1588" cy="1524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5105400" y="5686425"/>
            <a:ext cx="74295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_tradnl">
                <a:solidFill>
                  <a:srgbClr val="000099"/>
                </a:solidFill>
                <a:latin typeface="+mj-lt"/>
                <a:ea typeface="+mn-ea"/>
                <a:cs typeface="+mn-cs"/>
              </a:rPr>
              <a:t>80</a:t>
            </a:r>
            <a:r>
              <a:rPr lang="es-ES_tradnl" baseline="30000">
                <a:solidFill>
                  <a:srgbClr val="000099"/>
                </a:solidFill>
                <a:latin typeface="+mj-lt"/>
                <a:ea typeface="+mn-ea"/>
                <a:cs typeface="+mn-cs"/>
              </a:rPr>
              <a:t>0</a:t>
            </a:r>
            <a:endParaRPr lang="es-ES" baseline="30000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47118" name="AutoShape 15"/>
          <p:cNvCxnSpPr>
            <a:cxnSpLocks noChangeShapeType="1"/>
          </p:cNvCxnSpPr>
          <p:nvPr/>
        </p:nvCxnSpPr>
        <p:spPr bwMode="auto">
          <a:xfrm>
            <a:off x="1447800" y="3962400"/>
            <a:ext cx="228600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838200" y="3733800"/>
            <a:ext cx="58737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dirty="0">
                <a:solidFill>
                  <a:srgbClr val="000099"/>
                </a:solidFill>
                <a:latin typeface="+mj-lt"/>
                <a:ea typeface="+mn-ea"/>
                <a:cs typeface="+mn-cs"/>
              </a:rPr>
              <a:t>40%</a:t>
            </a:r>
            <a:endParaRPr lang="es-ES" dirty="0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47120" name="AutoShape 17"/>
          <p:cNvCxnSpPr>
            <a:cxnSpLocks noChangeShapeType="1"/>
          </p:cNvCxnSpPr>
          <p:nvPr/>
        </p:nvCxnSpPr>
        <p:spPr bwMode="auto">
          <a:xfrm rot="10800000">
            <a:off x="1981200" y="2362200"/>
            <a:ext cx="4090988" cy="2709863"/>
          </a:xfrm>
          <a:prstGeom prst="straightConnector1">
            <a:avLst/>
          </a:prstGeom>
          <a:noFill/>
          <a:ln w="38100" cap="sq">
            <a:solidFill>
              <a:srgbClr val="FF66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30" name="AutoShape 18"/>
          <p:cNvSpPr>
            <a:spLocks noChangeArrowheads="1"/>
          </p:cNvSpPr>
          <p:nvPr/>
        </p:nvSpPr>
        <p:spPr bwMode="auto">
          <a:xfrm>
            <a:off x="1828800" y="3886200"/>
            <a:ext cx="2457450" cy="114300"/>
          </a:xfrm>
          <a:prstGeom prst="rightArrow">
            <a:avLst>
              <a:gd name="adj1" fmla="val 50000"/>
              <a:gd name="adj2" fmla="val 575025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es-MX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3331" name="AutoShape 19"/>
          <p:cNvSpPr>
            <a:spLocks noChangeArrowheads="1"/>
          </p:cNvSpPr>
          <p:nvPr/>
        </p:nvSpPr>
        <p:spPr bwMode="auto">
          <a:xfrm>
            <a:off x="4000500" y="4038600"/>
            <a:ext cx="180975" cy="1509713"/>
          </a:xfrm>
          <a:prstGeom prst="upArrow">
            <a:avLst>
              <a:gd name="adj1" fmla="val 50000"/>
              <a:gd name="adj2" fmla="val 208553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es-MX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3332" name="AutoShape 20"/>
          <p:cNvSpPr>
            <a:spLocks noChangeArrowheads="1"/>
          </p:cNvSpPr>
          <p:nvPr/>
        </p:nvSpPr>
        <p:spPr bwMode="auto">
          <a:xfrm>
            <a:off x="2819400" y="3048000"/>
            <a:ext cx="180975" cy="2652713"/>
          </a:xfrm>
          <a:prstGeom prst="upArrow">
            <a:avLst>
              <a:gd name="adj1" fmla="val 50000"/>
              <a:gd name="adj2" fmla="val 36644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es-MX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3333" name="AutoShape 21"/>
          <p:cNvSpPr>
            <a:spLocks noChangeArrowheads="1"/>
          </p:cNvSpPr>
          <p:nvPr/>
        </p:nvSpPr>
        <p:spPr bwMode="auto">
          <a:xfrm>
            <a:off x="1676400" y="2743200"/>
            <a:ext cx="1143000" cy="180975"/>
          </a:xfrm>
          <a:prstGeom prst="leftArrow">
            <a:avLst>
              <a:gd name="adj1" fmla="val 50000"/>
              <a:gd name="adj2" fmla="val 157895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es-MX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7125" name="Text Box 22"/>
          <p:cNvSpPr txBox="1">
            <a:spLocks noChangeArrowheads="1"/>
          </p:cNvSpPr>
          <p:nvPr/>
        </p:nvSpPr>
        <p:spPr bwMode="auto">
          <a:xfrm>
            <a:off x="3246438" y="2222500"/>
            <a:ext cx="2486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s-ES_tradnl" sz="1800">
                <a:solidFill>
                  <a:srgbClr val="000099"/>
                </a:solidFill>
                <a:latin typeface="+mj-lt"/>
              </a:rPr>
              <a:t>Disminución</a:t>
            </a:r>
          </a:p>
          <a:p>
            <a:r>
              <a:rPr lang="es-ES_tradnl" sz="1800">
                <a:solidFill>
                  <a:srgbClr val="000099"/>
                </a:solidFill>
                <a:latin typeface="+mj-lt"/>
              </a:rPr>
              <a:t>Fuerza y luego CVF,</a:t>
            </a:r>
          </a:p>
          <a:p>
            <a:r>
              <a:rPr lang="es-ES_tradnl" sz="2000" b="1">
                <a:solidFill>
                  <a:srgbClr val="1F497D"/>
                </a:solidFill>
                <a:latin typeface="+mj-lt"/>
              </a:rPr>
              <a:t> </a:t>
            </a:r>
            <a:r>
              <a:rPr lang="es-ES_tradnl" sz="2000" b="1" u="sng">
                <a:solidFill>
                  <a:srgbClr val="1F497D"/>
                </a:solidFill>
                <a:latin typeface="+mj-lt"/>
              </a:rPr>
              <a:t>Indicación Artrodesis</a:t>
            </a:r>
            <a:endParaRPr lang="es-ES" sz="2000" b="1" u="sng">
              <a:solidFill>
                <a:srgbClr val="1F497D"/>
              </a:solidFill>
              <a:latin typeface="+mj-lt"/>
            </a:endParaRPr>
          </a:p>
        </p:txBody>
      </p:sp>
      <p:sp>
        <p:nvSpPr>
          <p:cNvPr id="47126" name="Text Box 23"/>
          <p:cNvSpPr txBox="1">
            <a:spLocks noChangeArrowheads="1"/>
          </p:cNvSpPr>
          <p:nvPr/>
        </p:nvSpPr>
        <p:spPr bwMode="auto">
          <a:xfrm>
            <a:off x="4725988" y="3581400"/>
            <a:ext cx="299726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s-ES_tradnl" sz="1800">
                <a:solidFill>
                  <a:srgbClr val="000099"/>
                </a:solidFill>
                <a:latin typeface="+mj-lt"/>
              </a:rPr>
              <a:t>- Hipoventilación</a:t>
            </a:r>
          </a:p>
          <a:p>
            <a:r>
              <a:rPr lang="es-ES_tradnl" sz="1800">
                <a:solidFill>
                  <a:srgbClr val="000099"/>
                </a:solidFill>
                <a:latin typeface="+mj-lt"/>
              </a:rPr>
              <a:t>- Inicio AVNI Previo Artrodesis</a:t>
            </a:r>
            <a:endParaRPr lang="es-ES" sz="1800">
              <a:solidFill>
                <a:srgbClr val="000099"/>
              </a:solidFill>
              <a:latin typeface="+mj-lt"/>
            </a:endParaRPr>
          </a:p>
          <a:p>
            <a:pPr eaLnBrk="1" hangingPunct="1"/>
            <a:endParaRPr lang="es-ES" sz="200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3336" name="Text Box 12"/>
          <p:cNvSpPr txBox="1">
            <a:spLocks noChangeArrowheads="1"/>
          </p:cNvSpPr>
          <p:nvPr/>
        </p:nvSpPr>
        <p:spPr bwMode="auto">
          <a:xfrm>
            <a:off x="3829050" y="5715000"/>
            <a:ext cx="74295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_tradnl">
                <a:solidFill>
                  <a:srgbClr val="000099"/>
                </a:solidFill>
                <a:latin typeface="+mj-lt"/>
                <a:ea typeface="+mn-ea"/>
                <a:cs typeface="+mn-cs"/>
              </a:rPr>
              <a:t>50</a:t>
            </a:r>
            <a:r>
              <a:rPr lang="es-ES_tradnl" baseline="30000">
                <a:solidFill>
                  <a:srgbClr val="000099"/>
                </a:solidFill>
                <a:latin typeface="+mj-lt"/>
                <a:ea typeface="+mn-ea"/>
                <a:cs typeface="+mn-cs"/>
              </a:rPr>
              <a:t>0</a:t>
            </a:r>
            <a:endParaRPr lang="es-ES" baseline="30000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47128" name="AutoShape 11"/>
          <p:cNvCxnSpPr>
            <a:cxnSpLocks noChangeShapeType="1"/>
          </p:cNvCxnSpPr>
          <p:nvPr/>
        </p:nvCxnSpPr>
        <p:spPr bwMode="auto">
          <a:xfrm>
            <a:off x="4070350" y="5643563"/>
            <a:ext cx="1588" cy="1524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7129" name="Picture 5" descr="DSC029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022350"/>
            <a:ext cx="2098675" cy="2870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42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1F497D"/>
                </a:solidFill>
                <a:latin typeface="Calibri" charset="0"/>
                <a:cs typeface="Calibri" charset="0"/>
              </a:rPr>
              <a:t>CoughAssistTM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1F497D"/>
                </a:solidFill>
                <a:latin typeface="Calibri" charset="0"/>
                <a:cs typeface="Calibri" charset="0"/>
              </a:rPr>
              <a:t>Use at 40-60 cm H2O to -40 to -60 cm H2O</a:t>
            </a:r>
          </a:p>
          <a:p>
            <a:pPr eaLnBrk="1" hangingPunct="1"/>
            <a:r>
              <a:rPr lang="en-US">
                <a:solidFill>
                  <a:srgbClr val="1F497D"/>
                </a:solidFill>
                <a:latin typeface="Calibri" charset="0"/>
                <a:cs typeface="Calibri" charset="0"/>
              </a:rPr>
              <a:t>Use with exsufflation timed abdominal thrust if that further increases the flows.</a:t>
            </a:r>
          </a:p>
          <a:p>
            <a:pPr eaLnBrk="1" hangingPunct="1"/>
            <a:r>
              <a:rPr lang="en-US">
                <a:solidFill>
                  <a:srgbClr val="1F497D"/>
                </a:solidFill>
                <a:latin typeface="Calibri" charset="0"/>
                <a:cs typeface="Calibri" charset="0"/>
              </a:rPr>
              <a:t>Use via mouth piece, oro-nasal interface, translaryngeal tube, or tracheostomy tube</a:t>
            </a:r>
          </a:p>
          <a:p>
            <a:pPr eaLnBrk="1" hangingPunct="1"/>
            <a:r>
              <a:rPr lang="en-US">
                <a:solidFill>
                  <a:srgbClr val="1F497D"/>
                </a:solidFill>
                <a:latin typeface="Calibri" charset="0"/>
                <a:cs typeface="Calibri" charset="0"/>
              </a:rPr>
              <a:t>Time it to a baby</a:t>
            </a:r>
            <a:r>
              <a:rPr lang="ja-JP" altLang="en-US">
                <a:solidFill>
                  <a:srgbClr val="1F497D"/>
                </a:solidFill>
                <a:latin typeface="Calibri" charset="0"/>
                <a:cs typeface="Calibri" charset="0"/>
              </a:rPr>
              <a:t>’</a:t>
            </a:r>
            <a:r>
              <a:rPr lang="en-US" altLang="ja-JP">
                <a:solidFill>
                  <a:srgbClr val="1F497D"/>
                </a:solidFill>
                <a:latin typeface="Calibri" charset="0"/>
                <a:cs typeface="Calibri" charset="0"/>
              </a:rPr>
              <a:t>s breathing</a:t>
            </a:r>
            <a:endParaRPr lang="en-US">
              <a:solidFill>
                <a:srgbClr val="1F497D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584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5" descr="figura 4a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8" r="1945"/>
          <a:stretch>
            <a:fillRect/>
          </a:stretch>
        </p:blipFill>
        <p:spPr bwMode="auto">
          <a:xfrm>
            <a:off x="642938" y="2143125"/>
            <a:ext cx="335756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AutoShape 6"/>
          <p:cNvSpPr>
            <a:spLocks noChangeArrowheads="1"/>
          </p:cNvSpPr>
          <p:nvPr/>
        </p:nvSpPr>
        <p:spPr bwMode="auto">
          <a:xfrm>
            <a:off x="4211638" y="4000500"/>
            <a:ext cx="758825" cy="485775"/>
          </a:xfrm>
          <a:prstGeom prst="rightArrow">
            <a:avLst>
              <a:gd name="adj1" fmla="val 50000"/>
              <a:gd name="adj2" fmla="val 3905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rgbClr val="000090"/>
              </a:solidFill>
              <a:latin typeface="+mj-lt"/>
            </a:endParaRPr>
          </a:p>
        </p:txBody>
      </p:sp>
      <p:pic>
        <p:nvPicPr>
          <p:cNvPr id="48131" name="Picture 7" descr="figura 4b"/>
          <p:cNvPicPr>
            <a:picLocks noChangeArrowheads="1"/>
          </p:cNvPicPr>
          <p:nvPr/>
        </p:nvPicPr>
        <p:blipFill>
          <a:blip r:embed="rId4">
            <a:lum bright="-6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5"/>
          <a:stretch>
            <a:fillRect/>
          </a:stretch>
        </p:blipFill>
        <p:spPr bwMode="auto">
          <a:xfrm>
            <a:off x="5500688" y="2216150"/>
            <a:ext cx="328612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11 CuadroTexto"/>
          <p:cNvSpPr txBox="1">
            <a:spLocks noChangeArrowheads="1"/>
          </p:cNvSpPr>
          <p:nvPr/>
        </p:nvSpPr>
        <p:spPr bwMode="auto">
          <a:xfrm>
            <a:off x="714375" y="357188"/>
            <a:ext cx="7698592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MX" dirty="0">
                <a:solidFill>
                  <a:srgbClr val="000090"/>
                </a:solidFill>
                <a:latin typeface="+mj-lt"/>
              </a:rPr>
              <a:t>Artrodesis  Posterior. Postoperatorio inmediato.</a:t>
            </a:r>
          </a:p>
          <a:p>
            <a:pPr eaLnBrk="1" hangingPunct="1"/>
            <a:r>
              <a:rPr lang="es-MX" dirty="0">
                <a:solidFill>
                  <a:srgbClr val="000090"/>
                </a:solidFill>
                <a:latin typeface="+mj-lt"/>
              </a:rPr>
              <a:t> Niña 10 años  Miopatia de Ulrich</a:t>
            </a:r>
          </a:p>
          <a:p>
            <a:pPr eaLnBrk="1" hangingPunct="1"/>
            <a:r>
              <a:rPr lang="es-MX" dirty="0">
                <a:solidFill>
                  <a:srgbClr val="000090"/>
                </a:solidFill>
                <a:latin typeface="+mj-lt"/>
              </a:rPr>
              <a:t>Resolucion atelectasia luego de SVNI ( tos asistida mecánica)</a:t>
            </a:r>
            <a:endParaRPr lang="es-ES" dirty="0">
              <a:solidFill>
                <a:srgbClr val="0000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64400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21" y="1738001"/>
            <a:ext cx="8242993" cy="334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51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1 Título"/>
          <p:cNvSpPr>
            <a:spLocks noGrp="1"/>
          </p:cNvSpPr>
          <p:nvPr>
            <p:ph type="ctrTitle"/>
          </p:nvPr>
        </p:nvSpPr>
        <p:spPr>
          <a:xfrm>
            <a:off x="684213" y="333375"/>
            <a:ext cx="7772400" cy="1470025"/>
          </a:xfrm>
        </p:spPr>
        <p:txBody>
          <a:bodyPr/>
          <a:lstStyle/>
          <a:p>
            <a:pPr algn="l"/>
            <a:r>
              <a:rPr lang="es-CL" b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AME Tipo 2. 9ª/3m. Artrodesis Posterior.</a:t>
            </a: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8" t="25220" r="32208" b="20641"/>
          <a:stretch>
            <a:fillRect/>
          </a:stretch>
        </p:blipFill>
        <p:spPr bwMode="auto">
          <a:xfrm>
            <a:off x="1727200" y="2249093"/>
            <a:ext cx="467995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echa izquierda 1"/>
          <p:cNvSpPr/>
          <p:nvPr/>
        </p:nvSpPr>
        <p:spPr>
          <a:xfrm rot="2021826">
            <a:off x="5030087" y="5153404"/>
            <a:ext cx="2051734" cy="51095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5513970" y="6133144"/>
            <a:ext cx="3574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1F497D"/>
                </a:solidFill>
              </a:rPr>
              <a:t>Atelectasia Día 3 !!!</a:t>
            </a:r>
          </a:p>
          <a:p>
            <a:r>
              <a:rPr lang="es-ES" b="1" dirty="0">
                <a:solidFill>
                  <a:srgbClr val="1F497D"/>
                </a:solidFill>
              </a:rPr>
              <a:t>¿qué fallo? Al momento de </a:t>
            </a:r>
            <a:r>
              <a:rPr lang="es-ES" b="1" dirty="0" err="1">
                <a:solidFill>
                  <a:srgbClr val="1F497D"/>
                </a:solidFill>
              </a:rPr>
              <a:t>extubar</a:t>
            </a:r>
            <a:endParaRPr lang="es-ES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361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8" y="1019403"/>
            <a:ext cx="9073881" cy="399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62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341784"/>
            <a:ext cx="7772400" cy="1143000"/>
          </a:xfrm>
          <a:extLst>
            <a:ext uri="{FAA26D3D-D897-4be2-8F04-BA451C77F1D7}"/>
          </a:extLst>
        </p:spPr>
        <p:txBody>
          <a:bodyPr rtlCol="0">
            <a:normAutofit fontScale="90000"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Corolario, </a:t>
            </a:r>
            <a:r>
              <a:rPr lang="es-MX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Fundamento Fisiopatológico para intervenir.</a:t>
            </a:r>
            <a:endParaRPr lang="es-E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44035" name="3 Marcador de contenido"/>
          <p:cNvSpPr>
            <a:spLocks noGrp="1"/>
          </p:cNvSpPr>
          <p:nvPr>
            <p:ph sz="half" idx="1"/>
          </p:nvPr>
        </p:nvSpPr>
        <p:spPr>
          <a:xfrm>
            <a:off x="76200" y="1814513"/>
            <a:ext cx="4495800" cy="4114800"/>
          </a:xfrm>
        </p:spPr>
        <p:txBody>
          <a:bodyPr rtlCol="0">
            <a:normAutofit fontScale="85000" lnSpcReduction="20000"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MX" b="1" dirty="0">
                <a:solidFill>
                  <a:schemeClr val="accent1"/>
                </a:solidFill>
                <a:ea typeface="+mn-ea"/>
                <a:cs typeface="+mn-cs"/>
              </a:rPr>
              <a:t>CV &lt; 30 ml x Kilo, incapacidad para toser.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MX" b="1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MX" b="1" dirty="0">
                <a:solidFill>
                  <a:schemeClr val="accent1"/>
                </a:solidFill>
                <a:ea typeface="+mn-ea"/>
                <a:cs typeface="+mn-cs"/>
              </a:rPr>
              <a:t>CV &lt; 20 ml x Kilo, incapacidad suspirar y prevenir </a:t>
            </a:r>
            <a:r>
              <a:rPr lang="es-MX" b="1" dirty="0" err="1">
                <a:solidFill>
                  <a:schemeClr val="accent1"/>
                </a:solidFill>
                <a:ea typeface="+mn-ea"/>
                <a:cs typeface="+mn-cs"/>
              </a:rPr>
              <a:t>atelectasias</a:t>
            </a:r>
            <a:r>
              <a:rPr lang="es-MX" b="1" dirty="0">
                <a:solidFill>
                  <a:schemeClr val="accent1"/>
                </a:solidFill>
                <a:ea typeface="+mn-ea"/>
                <a:cs typeface="+mn-cs"/>
              </a:rPr>
              <a:t>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MX" b="1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MX" b="1" dirty="0">
                <a:solidFill>
                  <a:schemeClr val="accent1"/>
                </a:solidFill>
                <a:ea typeface="+mn-ea"/>
                <a:cs typeface="+mn-cs"/>
              </a:rPr>
              <a:t>&lt; 10 ml por Kilo, incapacidad ventilar.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MX" b="1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MX" b="1" dirty="0">
                <a:solidFill>
                  <a:schemeClr val="accent1"/>
                </a:solidFill>
                <a:ea typeface="+mn-ea"/>
                <a:cs typeface="+mn-cs"/>
              </a:rPr>
              <a:t> PCF &lt; 180 LPM, umbral critico de tos </a:t>
            </a:r>
          </a:p>
        </p:txBody>
      </p:sp>
      <p:sp>
        <p:nvSpPr>
          <p:cNvPr id="92164" name="4 Marcador de contenido"/>
          <p:cNvSpPr>
            <a:spLocks noGrp="1"/>
          </p:cNvSpPr>
          <p:nvPr>
            <p:ph sz="half" idx="2"/>
          </p:nvPr>
        </p:nvSpPr>
        <p:spPr>
          <a:xfrm>
            <a:off x="4572000" y="1714500"/>
            <a:ext cx="4143375" cy="4114800"/>
          </a:xfrm>
        </p:spPr>
        <p:txBody>
          <a:bodyPr/>
          <a:lstStyle/>
          <a:p>
            <a:pPr marL="265113" indent="-265113" eaLnBrk="1" hangingPunct="1">
              <a:buFont typeface="Wingdings 2" pitchFamily="18" charset="2"/>
              <a:buChar char=""/>
            </a:pPr>
            <a:r>
              <a:rPr lang="es-MX" altLang="es-ES" sz="2200" b="1">
                <a:solidFill>
                  <a:srgbClr val="002060"/>
                </a:solidFill>
              </a:rPr>
              <a:t>PCF &lt; 270 LPM (Pemax &lt; 40 cm H2O), necesidad tos asistida.</a:t>
            </a:r>
            <a:endParaRPr lang="es-ES" altLang="es-ES" sz="2200" b="1">
              <a:solidFill>
                <a:srgbClr val="002060"/>
              </a:solidFill>
            </a:endParaRPr>
          </a:p>
          <a:p>
            <a:pPr marL="265113" indent="-265113" eaLnBrk="1" hangingPunct="1">
              <a:buFont typeface="Wingdings 2" pitchFamily="18" charset="2"/>
              <a:buChar char=""/>
            </a:pPr>
            <a:r>
              <a:rPr lang="es-MX" altLang="es-ES" sz="2200" b="1">
                <a:solidFill>
                  <a:srgbClr val="002060"/>
                </a:solidFill>
              </a:rPr>
              <a:t>CV  1 – 2 L, tos manualmente asistida maniobra espiratoria (Pimax &gt; 14 y PCF &gt; 140LPM).</a:t>
            </a:r>
          </a:p>
          <a:p>
            <a:pPr marL="265113" indent="-265113" eaLnBrk="1" hangingPunct="1">
              <a:buFont typeface="Wingdings 2" pitchFamily="18" charset="2"/>
              <a:buChar char=""/>
            </a:pPr>
            <a:r>
              <a:rPr lang="es-MX" altLang="es-ES" sz="2200" b="1">
                <a:solidFill>
                  <a:srgbClr val="002060"/>
                </a:solidFill>
              </a:rPr>
              <a:t>CV  1 – 0.6 L , tos asistida inspiratoria (Staking ambu, ventilador).</a:t>
            </a:r>
          </a:p>
          <a:p>
            <a:pPr marL="265113" indent="-265113" eaLnBrk="1" hangingPunct="1">
              <a:buFont typeface="Wingdings 2" pitchFamily="18" charset="2"/>
              <a:buChar char=""/>
            </a:pPr>
            <a:r>
              <a:rPr lang="es-MX" altLang="es-ES" sz="2200" b="1">
                <a:solidFill>
                  <a:srgbClr val="002060"/>
                </a:solidFill>
              </a:rPr>
              <a:t>CV 0.3 – 0.6 L, tos asistida inspiratoria + espiratoiria.</a:t>
            </a:r>
          </a:p>
          <a:p>
            <a:pPr marL="265113" indent="-265113" eaLnBrk="1" hangingPunct="1">
              <a:buFont typeface="Wingdings 2" pitchFamily="18" charset="2"/>
              <a:buChar char=""/>
            </a:pPr>
            <a:r>
              <a:rPr lang="es-MX" altLang="es-ES" sz="2200" b="1">
                <a:solidFill>
                  <a:srgbClr val="002060"/>
                </a:solidFill>
              </a:rPr>
              <a:t>CV &lt; 300 ml, M-IE.</a:t>
            </a:r>
          </a:p>
          <a:p>
            <a:pPr marL="265113" indent="-265113" eaLnBrk="1" hangingPunct="1">
              <a:buFont typeface="Wingdings 2" pitchFamily="18" charset="2"/>
              <a:buChar char=""/>
            </a:pPr>
            <a:endParaRPr lang="es-MX" altLang="es-ES" sz="1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9771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6525" y="1009650"/>
            <a:ext cx="8858250" cy="5688013"/>
          </a:xfrm>
        </p:spPr>
        <p:txBody>
          <a:bodyPr>
            <a:normAutofit/>
          </a:bodyPr>
          <a:lstStyle/>
          <a:p>
            <a:pPr marL="365125" indent="-255588" algn="just" eaLnBrk="1" hangingPunct="1">
              <a:buFont typeface="Wingdings 3" charset="0"/>
              <a:buChar char=""/>
            </a:pPr>
            <a:endParaRPr lang="es-CL" sz="1100" dirty="0">
              <a:latin typeface="Calibri" charset="0"/>
              <a:ea typeface="MS PGothic" charset="0"/>
            </a:endParaRPr>
          </a:p>
          <a:p>
            <a:pPr marL="365125" indent="-255588" algn="just" eaLnBrk="1" hangingPunct="1"/>
            <a:endParaRPr lang="es-MX" sz="2100" dirty="0">
              <a:solidFill>
                <a:srgbClr val="376092"/>
              </a:solidFill>
              <a:latin typeface="Calibri" charset="0"/>
              <a:ea typeface="MS PGothic" charset="0"/>
            </a:endParaRPr>
          </a:p>
          <a:p>
            <a:pPr marL="365125" indent="-255588" algn="just" eaLnBrk="1" hangingPunct="1"/>
            <a:r>
              <a:rPr lang="es-MX" sz="2400" dirty="0">
                <a:solidFill>
                  <a:srgbClr val="376092"/>
                </a:solidFill>
                <a:latin typeface="Calibri" charset="0"/>
                <a:ea typeface="MS PGothic" charset="0"/>
              </a:rPr>
              <a:t>El SVNI + la tos asistida y Air Stacking son la modalidad de elección como estrategia de cuidados respiratorios especializados y fisioterapia en el perioperatorio de pacientes con cifoescoliosis severa que son operados, especialmente con ENM.</a:t>
            </a:r>
            <a:endParaRPr lang="es-CL" sz="2400" dirty="0">
              <a:solidFill>
                <a:srgbClr val="376092"/>
              </a:solidFill>
              <a:latin typeface="Calibri" charset="0"/>
              <a:ea typeface="MS PGothic" charset="0"/>
            </a:endParaRPr>
          </a:p>
          <a:p>
            <a:pPr marL="365125" indent="-255588" algn="just" eaLnBrk="1" hangingPunct="1"/>
            <a:endParaRPr lang="es-CL" sz="2400" dirty="0">
              <a:solidFill>
                <a:srgbClr val="376092"/>
              </a:solidFill>
              <a:latin typeface="Calibri" charset="0"/>
              <a:ea typeface="MS PGothic" charset="0"/>
            </a:endParaRPr>
          </a:p>
          <a:p>
            <a:pPr marL="365125" indent="-255588" algn="just" eaLnBrk="1" hangingPunct="1"/>
            <a:r>
              <a:rPr lang="es-CL" sz="2400" dirty="0">
                <a:solidFill>
                  <a:srgbClr val="376092"/>
                </a:solidFill>
                <a:latin typeface="Calibri" charset="0"/>
                <a:ea typeface="MS PGothic" charset="0"/>
              </a:rPr>
              <a:t>Se requiere utilizar protocolos de tos asistida para evitar muertes y  morbilidad.</a:t>
            </a:r>
          </a:p>
          <a:p>
            <a:pPr marL="365125" indent="-255588" algn="just" eaLnBrk="1" hangingPunct="1"/>
            <a:endParaRPr lang="es-CL" sz="2400" dirty="0">
              <a:solidFill>
                <a:srgbClr val="376092"/>
              </a:solidFill>
              <a:latin typeface="Calibri" charset="0"/>
              <a:ea typeface="MS PGothic" charset="0"/>
            </a:endParaRPr>
          </a:p>
          <a:p>
            <a:pPr marL="365125" indent="-255588" algn="just" eaLnBrk="1" hangingPunct="1"/>
            <a:endParaRPr lang="es-CL" sz="2100" dirty="0">
              <a:solidFill>
                <a:srgbClr val="376092"/>
              </a:solidFill>
              <a:latin typeface="Calibri" charset="0"/>
              <a:ea typeface="MS PGothic" charset="0"/>
            </a:endParaRPr>
          </a:p>
          <a:p>
            <a:pPr marL="365125" indent="-255588" algn="just" eaLnBrk="1" hangingPunct="1">
              <a:lnSpc>
                <a:spcPct val="60000"/>
              </a:lnSpc>
              <a:buFont typeface="Wingdings 3" charset="0"/>
              <a:buChar char=""/>
            </a:pPr>
            <a:endParaRPr lang="es-ES" sz="2100" dirty="0">
              <a:latin typeface="Calibri" charset="0"/>
              <a:ea typeface="MS PGothic" charset="0"/>
            </a:endParaRPr>
          </a:p>
          <a:p>
            <a:pPr marL="365125" indent="-255588" algn="just" eaLnBrk="1" hangingPunct="1">
              <a:lnSpc>
                <a:spcPct val="60000"/>
              </a:lnSpc>
              <a:buFont typeface="Wingdings 3" charset="0"/>
              <a:buChar char=""/>
            </a:pPr>
            <a:endParaRPr lang="es-ES" sz="1700" dirty="0">
              <a:latin typeface="Calibri" charset="0"/>
              <a:ea typeface="MS PGothic" charset="0"/>
            </a:endParaRPr>
          </a:p>
          <a:p>
            <a:pPr marL="365125" indent="-255588" algn="just" eaLnBrk="1" hangingPunct="1">
              <a:lnSpc>
                <a:spcPct val="60000"/>
              </a:lnSpc>
              <a:buFont typeface="Wingdings 3" charset="0"/>
              <a:buChar char=""/>
            </a:pPr>
            <a:endParaRPr lang="es-ES" sz="1700" dirty="0">
              <a:latin typeface="Calibri" charset="0"/>
              <a:ea typeface="MS PGothic" charset="0"/>
            </a:endParaRPr>
          </a:p>
          <a:p>
            <a:pPr marL="365125" indent="-255588" algn="just" eaLnBrk="1" hangingPunct="1">
              <a:lnSpc>
                <a:spcPct val="60000"/>
              </a:lnSpc>
              <a:buFont typeface="Wingdings 3" charset="0"/>
              <a:buChar char=""/>
            </a:pPr>
            <a:endParaRPr lang="es-ES" sz="1300" dirty="0">
              <a:latin typeface="Calibri" charset="0"/>
              <a:ea typeface="MS PGothic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49275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CL" sz="3600" kern="0" dirty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Comentarios</a:t>
            </a:r>
            <a:endParaRPr lang="es-ES" sz="3600" kern="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2862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1F497D"/>
                </a:solidFill>
                <a:latin typeface="Calibri" charset="0"/>
                <a:ea typeface="MS PGothic" charset="0"/>
              </a:rPr>
              <a:t>Observaciones John Bach </a:t>
            </a:r>
          </a:p>
        </p:txBody>
      </p:sp>
      <p:sp>
        <p:nvSpPr>
          <p:cNvPr id="143362" name="Marcador de contenido 2"/>
          <p:cNvSpPr>
            <a:spLocks noGrp="1"/>
          </p:cNvSpPr>
          <p:nvPr>
            <p:ph idx="1"/>
          </p:nvPr>
        </p:nvSpPr>
        <p:spPr>
          <a:xfrm>
            <a:off x="250825" y="1600200"/>
            <a:ext cx="8435975" cy="4525963"/>
          </a:xfrm>
        </p:spPr>
        <p:txBody>
          <a:bodyPr/>
          <a:lstStyle/>
          <a:p>
            <a:pPr algn="just">
              <a:buFont typeface="Arial" charset="0"/>
              <a:buNone/>
            </a:pPr>
            <a:endParaRPr lang="es-ES_tradnl" sz="2000" dirty="0">
              <a:solidFill>
                <a:schemeClr val="tx2"/>
              </a:solidFill>
              <a:latin typeface="Calibri" charset="0"/>
              <a:ea typeface="MS PGothic" charset="0"/>
            </a:endParaRPr>
          </a:p>
          <a:p>
            <a:pPr algn="just"/>
            <a:r>
              <a:rPr lang="es-ES" sz="2400" dirty="0">
                <a:solidFill>
                  <a:schemeClr val="tx2"/>
                </a:solidFill>
                <a:latin typeface="Calibri" charset="0"/>
                <a:ea typeface="MS PGothic" charset="0"/>
              </a:rPr>
              <a:t>La hipercapnia causada por la oxigenoterapia y especialmente mal manejada durante las infecciones respiratorias intercurrentes, </a:t>
            </a:r>
            <a:r>
              <a:rPr lang="es-ES" sz="2400" dirty="0" err="1">
                <a:solidFill>
                  <a:schemeClr val="tx2"/>
                </a:solidFill>
                <a:latin typeface="Calibri" charset="0"/>
                <a:ea typeface="MS PGothic" charset="0"/>
              </a:rPr>
              <a:t>postoperatirios</a:t>
            </a:r>
            <a:r>
              <a:rPr lang="es-ES" sz="2400" dirty="0">
                <a:solidFill>
                  <a:schemeClr val="tx2"/>
                </a:solidFill>
                <a:latin typeface="Calibri" charset="0"/>
                <a:ea typeface="MS PGothic" charset="0"/>
              </a:rPr>
              <a:t> electivos (</a:t>
            </a:r>
            <a:r>
              <a:rPr lang="es-ES" sz="2400" b="1" dirty="0">
                <a:solidFill>
                  <a:schemeClr val="tx2"/>
                </a:solidFill>
                <a:latin typeface="Calibri" charset="0"/>
                <a:ea typeface="MS PGothic" charset="0"/>
              </a:rPr>
              <a:t>Cirugía escoliosis</a:t>
            </a:r>
            <a:r>
              <a:rPr lang="es-ES" sz="2400" dirty="0">
                <a:solidFill>
                  <a:schemeClr val="tx2"/>
                </a:solidFill>
                <a:latin typeface="Calibri" charset="0"/>
                <a:ea typeface="MS PGothic" charset="0"/>
              </a:rPr>
              <a:t>), especialmente cuando no se usa protocolos de tos asistida apropiadamente con retroalimentación de la Spo2, es causa habitual de morbimortalidad.</a:t>
            </a:r>
          </a:p>
        </p:txBody>
      </p:sp>
    </p:spTree>
    <p:extLst>
      <p:ext uri="{BB962C8B-B14F-4D97-AF65-F5344CB8AC3E}">
        <p14:creationId xmlns:p14="http://schemas.microsoft.com/office/powerpoint/2010/main" val="22054806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-12075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b="1" dirty="0">
                <a:solidFill>
                  <a:srgbClr val="37609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MS PGothic" charset="0"/>
              </a:rPr>
              <a:t>Muchas gracias</a:t>
            </a:r>
          </a:p>
        </p:txBody>
      </p:sp>
      <p:graphicFrame>
        <p:nvGraphicFramePr>
          <p:cNvPr id="14950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977158"/>
              </p:ext>
            </p:extLst>
          </p:nvPr>
        </p:nvGraphicFramePr>
        <p:xfrm>
          <a:off x="3059113" y="2160588"/>
          <a:ext cx="268605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1" name="Fotografía de Photo Editor" r:id="rId4" imgW="1142857" imgH="1523810" progId="MSPhotoEd.3">
                  <p:embed/>
                </p:oleObj>
              </mc:Choice>
              <mc:Fallback>
                <p:oleObj name="Fotografía de Photo Editor" r:id="rId4" imgW="1142857" imgH="15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2160588"/>
                        <a:ext cx="268605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07" name="Text Box 6"/>
          <p:cNvSpPr txBox="1">
            <a:spLocks noChangeArrowheads="1"/>
          </p:cNvSpPr>
          <p:nvPr/>
        </p:nvSpPr>
        <p:spPr bwMode="auto">
          <a:xfrm>
            <a:off x="250825" y="5735638"/>
            <a:ext cx="820896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3200" b="1">
                <a:solidFill>
                  <a:srgbClr val="000090"/>
                </a:solidFill>
                <a:latin typeface="+mj-lt"/>
              </a:rPr>
              <a:t>fpradoatlagic@gmail.com</a:t>
            </a:r>
            <a:endParaRPr lang="es-ES" sz="3200" b="1">
              <a:solidFill>
                <a:srgbClr val="000090"/>
              </a:solidFill>
              <a:latin typeface="+mj-lt"/>
            </a:endParaRPr>
          </a:p>
          <a:p>
            <a:pPr algn="ctr" eaLnBrk="1" hangingPunct="1">
              <a:spcBef>
                <a:spcPct val="50000"/>
              </a:spcBef>
            </a:pPr>
            <a:endParaRPr lang="es-ES" sz="3200" b="1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1949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07" y="186883"/>
            <a:ext cx="7252931" cy="214523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06900" y="2212718"/>
            <a:ext cx="3311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_tradnl" b="1" dirty="0" err="1">
                <a:solidFill>
                  <a:srgbClr val="1F497D"/>
                </a:solidFill>
              </a:rPr>
              <a:t>Neumol</a:t>
            </a:r>
            <a:r>
              <a:rPr lang="es-ES_tradnl" b="1" dirty="0">
                <a:solidFill>
                  <a:srgbClr val="1F497D"/>
                </a:solidFill>
              </a:rPr>
              <a:t> </a:t>
            </a:r>
            <a:r>
              <a:rPr lang="es-ES_tradnl" b="1" dirty="0" err="1">
                <a:solidFill>
                  <a:srgbClr val="1F497D"/>
                </a:solidFill>
              </a:rPr>
              <a:t>Pediatr</a:t>
            </a:r>
            <a:r>
              <a:rPr lang="es-ES_tradnl" b="1" dirty="0">
                <a:solidFill>
                  <a:srgbClr val="1F497D"/>
                </a:solidFill>
              </a:rPr>
              <a:t> 2010; 5: 67 – 73.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53473" y="2923667"/>
            <a:ext cx="7804688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1F497D"/>
                </a:solidFill>
              </a:rPr>
              <a:t>1. La artrodesis está indicada en escoliosis con ángulos de </a:t>
            </a:r>
            <a:r>
              <a:rPr lang="es-ES" b="1" dirty="0" err="1">
                <a:solidFill>
                  <a:srgbClr val="1F497D"/>
                </a:solidFill>
              </a:rPr>
              <a:t>Cobb</a:t>
            </a:r>
            <a:r>
              <a:rPr lang="es-ES" b="1" dirty="0">
                <a:solidFill>
                  <a:srgbClr val="1F497D"/>
                </a:solidFill>
              </a:rPr>
              <a:t> &gt; 30</a:t>
            </a:r>
            <a:r>
              <a:rPr lang="es-ES" b="1" baseline="30000" dirty="0">
                <a:solidFill>
                  <a:srgbClr val="1F497D"/>
                </a:solidFill>
              </a:rPr>
              <a:t>o</a:t>
            </a:r>
            <a:r>
              <a:rPr lang="es-ES" b="1" dirty="0">
                <a:solidFill>
                  <a:srgbClr val="1F497D"/>
                </a:solidFill>
              </a:rPr>
              <a:t>.</a:t>
            </a:r>
          </a:p>
          <a:p>
            <a:endParaRPr lang="es-ES" b="1" dirty="0">
              <a:solidFill>
                <a:srgbClr val="1F497D"/>
              </a:solidFill>
            </a:endParaRPr>
          </a:p>
          <a:p>
            <a:r>
              <a:rPr lang="es-ES" b="1" dirty="0">
                <a:solidFill>
                  <a:srgbClr val="1F497D"/>
                </a:solidFill>
              </a:rPr>
              <a:t>2. Se requiere evaluación respiratoria </a:t>
            </a:r>
            <a:r>
              <a:rPr lang="es-ES" b="1" dirty="0" err="1">
                <a:solidFill>
                  <a:srgbClr val="1F497D"/>
                </a:solidFill>
              </a:rPr>
              <a:t>prequirúrgica</a:t>
            </a:r>
            <a:r>
              <a:rPr lang="es-ES" b="1" dirty="0">
                <a:solidFill>
                  <a:srgbClr val="1F497D"/>
                </a:solidFill>
              </a:rPr>
              <a:t>. Muy posiblemente se deba considerar la indicación de asistencia ventilatoria no invasiva (AVNI) domiciliaria nocturna si la escoliosis es severa (ángulos de </a:t>
            </a:r>
            <a:r>
              <a:rPr lang="es-ES" b="1" dirty="0" err="1">
                <a:solidFill>
                  <a:srgbClr val="1F497D"/>
                </a:solidFill>
              </a:rPr>
              <a:t>Cobb</a:t>
            </a:r>
            <a:r>
              <a:rPr lang="es-ES" b="1" dirty="0">
                <a:solidFill>
                  <a:srgbClr val="1F497D"/>
                </a:solidFill>
              </a:rPr>
              <a:t> &gt; 40</a:t>
            </a:r>
            <a:r>
              <a:rPr lang="es-ES" b="1" baseline="30000" dirty="0">
                <a:solidFill>
                  <a:srgbClr val="1F497D"/>
                </a:solidFill>
              </a:rPr>
              <a:t>o</a:t>
            </a:r>
            <a:r>
              <a:rPr lang="es-ES" b="1" dirty="0">
                <a:solidFill>
                  <a:srgbClr val="1F497D"/>
                </a:solidFill>
              </a:rPr>
              <a:t>), especialmente si la capacidad vital forzada (CVF) es &lt; 40% del valor predicho.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254" y="4780072"/>
            <a:ext cx="5928499" cy="18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46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3 CuadroTexto"/>
          <p:cNvSpPr txBox="1">
            <a:spLocks noChangeArrowheads="1"/>
          </p:cNvSpPr>
          <p:nvPr/>
        </p:nvSpPr>
        <p:spPr bwMode="auto">
          <a:xfrm>
            <a:off x="3071813" y="5715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s-ES">
              <a:solidFill>
                <a:schemeClr val="bg1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4 CuadroTexto"/>
          <p:cNvSpPr txBox="1">
            <a:spLocks noChangeArrowheads="1"/>
          </p:cNvSpPr>
          <p:nvPr/>
        </p:nvSpPr>
        <p:spPr bwMode="auto">
          <a:xfrm>
            <a:off x="250825" y="357188"/>
            <a:ext cx="8569325" cy="758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s-MX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+mn-cs"/>
              </a:rPr>
              <a:t>Javier, 13 años . DMD</a:t>
            </a:r>
          </a:p>
          <a:p>
            <a:pPr algn="just" eaLnBrk="1" hangingPunct="1">
              <a:defRPr/>
            </a:pPr>
            <a:endParaRPr lang="es-MX" sz="2200" dirty="0">
              <a:solidFill>
                <a:srgbClr val="000099"/>
              </a:solidFill>
              <a:latin typeface="Calibri" charset="0"/>
              <a:cs typeface="+mn-cs"/>
            </a:endParaRPr>
          </a:p>
          <a:p>
            <a:pPr algn="just" eaLnBrk="1" hangingPunct="1">
              <a:defRPr/>
            </a:pPr>
            <a:r>
              <a:rPr lang="es-MX" sz="2200" dirty="0">
                <a:solidFill>
                  <a:srgbClr val="000099"/>
                </a:solidFill>
                <a:latin typeface="Calibri" charset="0"/>
                <a:cs typeface="+mn-cs"/>
              </a:rPr>
              <a:t>Vida en silla, IMC 30, cardiomiopatía sin clínica insuficiencia cardiaca (fracción eyección VI &lt; 45%)</a:t>
            </a:r>
          </a:p>
          <a:p>
            <a:pPr algn="just" eaLnBrk="1" hangingPunct="1">
              <a:defRPr/>
            </a:pPr>
            <a:r>
              <a:rPr lang="es-MX" sz="2200" dirty="0">
                <a:solidFill>
                  <a:srgbClr val="000099"/>
                </a:solidFill>
                <a:latin typeface="Calibri" charset="0"/>
                <a:cs typeface="+mn-cs"/>
              </a:rPr>
              <a:t>Escoliosis toracolulmbar</a:t>
            </a:r>
          </a:p>
          <a:p>
            <a:pPr algn="just" eaLnBrk="1" hangingPunct="1">
              <a:defRPr/>
            </a:pPr>
            <a:endParaRPr lang="es-MX" sz="2200" dirty="0">
              <a:solidFill>
                <a:srgbClr val="000099"/>
              </a:solidFill>
              <a:latin typeface="Calibri" charset="0"/>
              <a:cs typeface="+mn-cs"/>
            </a:endParaRPr>
          </a:p>
          <a:p>
            <a:pPr algn="just" eaLnBrk="1" hangingPunct="1">
              <a:defRPr/>
            </a:pPr>
            <a:r>
              <a:rPr lang="es-MX" sz="2200" dirty="0">
                <a:solidFill>
                  <a:srgbClr val="000099"/>
                </a:solidFill>
                <a:latin typeface="Calibri" charset="0"/>
                <a:cs typeface="+mn-cs"/>
              </a:rPr>
              <a:t>CVF 1,45 L (45% predicho), Pimax : -35cmH</a:t>
            </a:r>
            <a:r>
              <a:rPr lang="es-MX" sz="2200" baseline="-25000" dirty="0">
                <a:solidFill>
                  <a:srgbClr val="000099"/>
                </a:solidFill>
                <a:latin typeface="Calibri" charset="0"/>
                <a:cs typeface="+mn-cs"/>
              </a:rPr>
              <a:t>2</a:t>
            </a:r>
            <a:r>
              <a:rPr lang="es-MX" sz="2200" dirty="0">
                <a:solidFill>
                  <a:srgbClr val="000099"/>
                </a:solidFill>
                <a:latin typeface="Calibri" charset="0"/>
                <a:cs typeface="+mn-cs"/>
              </a:rPr>
              <a:t>O, Pemax: + 50cmH</a:t>
            </a:r>
            <a:r>
              <a:rPr lang="es-MX" sz="2200" baseline="-25000" dirty="0">
                <a:solidFill>
                  <a:srgbClr val="000099"/>
                </a:solidFill>
                <a:latin typeface="Calibri" charset="0"/>
                <a:cs typeface="+mn-cs"/>
              </a:rPr>
              <a:t>2</a:t>
            </a:r>
            <a:r>
              <a:rPr lang="es-MX" sz="2200" dirty="0">
                <a:solidFill>
                  <a:srgbClr val="000099"/>
                </a:solidFill>
                <a:latin typeface="Calibri" charset="0"/>
                <a:cs typeface="+mn-cs"/>
              </a:rPr>
              <a:t>O </a:t>
            </a:r>
          </a:p>
          <a:p>
            <a:pPr algn="just" eaLnBrk="1" hangingPunct="1">
              <a:defRPr/>
            </a:pPr>
            <a:r>
              <a:rPr lang="es-MX" sz="2200" dirty="0">
                <a:solidFill>
                  <a:srgbClr val="000099"/>
                </a:solidFill>
                <a:latin typeface="Calibri" charset="0"/>
                <a:cs typeface="+mn-cs"/>
              </a:rPr>
              <a:t>GSV: pH 7.44; Bic 28; EB +4; PCO</a:t>
            </a:r>
            <a:r>
              <a:rPr lang="es-MX" sz="2200" baseline="-25000" dirty="0">
                <a:solidFill>
                  <a:srgbClr val="000099"/>
                </a:solidFill>
                <a:latin typeface="Calibri" charset="0"/>
                <a:cs typeface="+mn-cs"/>
              </a:rPr>
              <a:t>2</a:t>
            </a:r>
            <a:r>
              <a:rPr lang="es-MX" sz="2200" dirty="0">
                <a:solidFill>
                  <a:srgbClr val="000099"/>
                </a:solidFill>
                <a:latin typeface="Calibri" charset="0"/>
                <a:cs typeface="+mn-cs"/>
              </a:rPr>
              <a:t> 45. </a:t>
            </a:r>
          </a:p>
          <a:p>
            <a:pPr algn="just" eaLnBrk="1" hangingPunct="1">
              <a:defRPr/>
            </a:pPr>
            <a:endParaRPr lang="es-MX" sz="2200" dirty="0">
              <a:solidFill>
                <a:srgbClr val="000099"/>
              </a:solidFill>
              <a:latin typeface="Calibri" charset="0"/>
              <a:cs typeface="+mn-cs"/>
            </a:endParaRPr>
          </a:p>
          <a:p>
            <a:pPr algn="just" eaLnBrk="1" hangingPunct="1">
              <a:defRPr/>
            </a:pPr>
            <a:r>
              <a:rPr lang="es-MX" sz="2200" dirty="0">
                <a:solidFill>
                  <a:srgbClr val="000099"/>
                </a:solidFill>
                <a:latin typeface="Calibri" charset="0"/>
                <a:cs typeface="+mn-cs"/>
              </a:rPr>
              <a:t>Últimos 12 meses: una hospitalización por neumonía + atelectasia LII</a:t>
            </a:r>
          </a:p>
          <a:p>
            <a:pPr algn="just" eaLnBrk="1" hangingPunct="1">
              <a:defRPr/>
            </a:pPr>
            <a:endParaRPr lang="es-MX" sz="2200" dirty="0">
              <a:solidFill>
                <a:srgbClr val="000099"/>
              </a:solidFill>
              <a:latin typeface="Calibri" charset="0"/>
              <a:cs typeface="+mn-cs"/>
            </a:endParaRPr>
          </a:p>
          <a:p>
            <a:pPr algn="just" eaLnBrk="1" hangingPunct="1">
              <a:defRPr/>
            </a:pPr>
            <a:r>
              <a:rPr lang="es-MX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+mn-cs"/>
              </a:rPr>
              <a:t>Polisomnografía</a:t>
            </a:r>
            <a:r>
              <a:rPr lang="es-MX" sz="2200" dirty="0">
                <a:solidFill>
                  <a:srgbClr val="000099"/>
                </a:solidFill>
                <a:latin typeface="Calibri" charset="0"/>
                <a:cs typeface="+mn-cs"/>
              </a:rPr>
              <a:t>: Hipopneas/ apneas centrales con episodios de desaturación. Tiempo total de sueño con SaO2 &lt;90% un 5%. SaO2 media en sueño 94%. ETCO2 mayor a 45 mmHg durante  60% del tiempo total del sueño. ETCO2 máxima: 60 mmHg. </a:t>
            </a:r>
          </a:p>
          <a:p>
            <a:pPr eaLnBrk="1" hangingPunct="1">
              <a:defRPr/>
            </a:pPr>
            <a:endParaRPr lang="es-MX" sz="2200" dirty="0">
              <a:solidFill>
                <a:srgbClr val="002060"/>
              </a:solidFill>
              <a:cs typeface="+mn-cs"/>
            </a:endParaRPr>
          </a:p>
          <a:p>
            <a:pPr eaLnBrk="1" hangingPunct="1">
              <a:defRPr/>
            </a:pPr>
            <a:endParaRPr lang="es-MX" dirty="0">
              <a:solidFill>
                <a:srgbClr val="FFFF00"/>
              </a:solidFill>
              <a:cs typeface="+mn-cs"/>
            </a:endParaRPr>
          </a:p>
          <a:p>
            <a:pPr eaLnBrk="1" hangingPunct="1">
              <a:defRPr/>
            </a:pPr>
            <a:endParaRPr lang="es-ES" dirty="0">
              <a:solidFill>
                <a:srgbClr val="FFFF00"/>
              </a:solidFill>
              <a:cs typeface="+mn-cs"/>
            </a:endParaRPr>
          </a:p>
          <a:p>
            <a:pPr eaLnBrk="1" hangingPunct="1">
              <a:defRPr/>
            </a:pPr>
            <a:endParaRPr lang="es-ES" dirty="0">
              <a:solidFill>
                <a:srgbClr val="FFFF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364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1" descr="rosina 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3043" r="12051" b="5746"/>
          <a:stretch>
            <a:fillRect/>
          </a:stretch>
        </p:blipFill>
        <p:spPr bwMode="auto">
          <a:xfrm>
            <a:off x="2555875" y="1052513"/>
            <a:ext cx="3887788" cy="56880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2" name="5 CuadroTexto"/>
          <p:cNvSpPr txBox="1">
            <a:spLocks noChangeArrowheads="1"/>
          </p:cNvSpPr>
          <p:nvPr/>
        </p:nvSpPr>
        <p:spPr bwMode="auto">
          <a:xfrm>
            <a:off x="611188" y="188913"/>
            <a:ext cx="820896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ES">
                <a:solidFill>
                  <a:srgbClr val="17375E"/>
                </a:solidFill>
                <a:latin typeface="+mj-lt"/>
                <a:ea typeface="ＭＳ Ｐゴシック" charset="0"/>
                <a:cs typeface="ＭＳ Ｐゴシック" charset="0"/>
              </a:rPr>
              <a:t>Deformidad en </a:t>
            </a:r>
            <a:r>
              <a:rPr lang="ja-JP" altLang="es-ES">
                <a:solidFill>
                  <a:srgbClr val="17375E"/>
                </a:solidFill>
                <a:latin typeface="+mj-lt"/>
                <a:ea typeface="ＭＳ Ｐゴシック" charset="0"/>
                <a:cs typeface="ＭＳ Ｐゴシック" charset="0"/>
              </a:rPr>
              <a:t>“</a:t>
            </a:r>
            <a:r>
              <a:rPr lang="es-ES" altLang="ja-JP">
                <a:solidFill>
                  <a:srgbClr val="17375E"/>
                </a:solidFill>
                <a:latin typeface="+mj-lt"/>
                <a:ea typeface="ＭＳ Ｐゴシック" charset="0"/>
                <a:cs typeface="ＭＳ Ｐゴシック" charset="0"/>
              </a:rPr>
              <a:t>C</a:t>
            </a:r>
            <a:r>
              <a:rPr lang="ja-JP" altLang="es-ES">
                <a:solidFill>
                  <a:srgbClr val="17375E"/>
                </a:solidFill>
                <a:latin typeface="+mj-lt"/>
                <a:ea typeface="ＭＳ Ｐゴシック" charset="0"/>
                <a:cs typeface="ＭＳ Ｐゴシック" charset="0"/>
              </a:rPr>
              <a:t>”</a:t>
            </a:r>
            <a:r>
              <a:rPr lang="es-ES" altLang="ja-JP">
                <a:solidFill>
                  <a:srgbClr val="17375E"/>
                </a:solidFill>
                <a:latin typeface="+mj-lt"/>
                <a:ea typeface="ＭＳ Ｐゴシック" charset="0"/>
                <a:cs typeface="ＭＳ Ｐゴシック" charset="0"/>
              </a:rPr>
              <a:t> región toracolumbar severa</a:t>
            </a:r>
          </a:p>
          <a:p>
            <a:pPr algn="ctr" eaLnBrk="1" hangingPunct="1"/>
            <a:r>
              <a:rPr lang="es-ES">
                <a:solidFill>
                  <a:srgbClr val="17375E"/>
                </a:solidFill>
                <a:latin typeface="+mj-lt"/>
                <a:ea typeface="ＭＳ Ｐゴシック" charset="0"/>
                <a:cs typeface="ＭＳ Ｐゴシック" charset="0"/>
              </a:rPr>
              <a:t> Angulo de Cobb 85</a:t>
            </a:r>
            <a:r>
              <a:rPr lang="es-ES" baseline="30000">
                <a:solidFill>
                  <a:srgbClr val="17375E"/>
                </a:solidFill>
                <a:latin typeface="+mj-lt"/>
                <a:ea typeface="ＭＳ Ｐゴシック" charset="0"/>
                <a:cs typeface="ＭＳ Ｐゴシック" charset="0"/>
              </a:rPr>
              <a:t>o</a:t>
            </a:r>
            <a:r>
              <a:rPr lang="es-ES">
                <a:solidFill>
                  <a:srgbClr val="17375E"/>
                </a:solidFill>
                <a:latin typeface="+mj-lt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endParaRPr lang="es-ES" sz="2000">
              <a:solidFill>
                <a:srgbClr val="17375E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6563" name="7 Conector recto"/>
          <p:cNvCxnSpPr>
            <a:cxnSpLocks noChangeShapeType="1"/>
          </p:cNvCxnSpPr>
          <p:nvPr/>
        </p:nvCxnSpPr>
        <p:spPr bwMode="auto">
          <a:xfrm>
            <a:off x="2987675" y="3429000"/>
            <a:ext cx="2447925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564" name="11 Conector recto"/>
          <p:cNvCxnSpPr>
            <a:cxnSpLocks noChangeShapeType="1"/>
          </p:cNvCxnSpPr>
          <p:nvPr/>
        </p:nvCxnSpPr>
        <p:spPr bwMode="auto">
          <a:xfrm rot="5400000">
            <a:off x="2987675" y="2205038"/>
            <a:ext cx="2016125" cy="187325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60061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2 Título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s-MX">
                <a:solidFill>
                  <a:srgbClr val="000099"/>
                </a:solidFill>
                <a:latin typeface="Calibri" charset="0"/>
                <a:ea typeface="ＭＳ Ｐゴシック" charset="0"/>
                <a:cs typeface="ＭＳ Ｐゴシック" charset="0"/>
              </a:rPr>
              <a:t>Javier – Problemas y Planes</a:t>
            </a:r>
            <a:endParaRPr lang="es-ES">
              <a:solidFill>
                <a:srgbClr val="00009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176338" y="1125538"/>
            <a:ext cx="8435975" cy="452437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s-MX" sz="2200" dirty="0">
                <a:solidFill>
                  <a:srgbClr val="000099"/>
                </a:solidFill>
                <a:latin typeface="Calibri" charset="0"/>
                <a:cs typeface="+mn-cs"/>
              </a:rPr>
              <a:t>ENM – DMD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2200" dirty="0">
                <a:solidFill>
                  <a:srgbClr val="000099"/>
                </a:solidFill>
                <a:latin typeface="Calibri" charset="0"/>
                <a:cs typeface="+mn-cs"/>
              </a:rPr>
              <a:t>Sobrepeso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2200" dirty="0">
                <a:solidFill>
                  <a:srgbClr val="000099"/>
                </a:solidFill>
                <a:latin typeface="Calibri" charset="0"/>
                <a:cs typeface="+mn-cs"/>
              </a:rPr>
              <a:t>Cifoescoliosis torácica severa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2200" dirty="0">
                <a:solidFill>
                  <a:srgbClr val="000099"/>
                </a:solidFill>
                <a:latin typeface="Calibri" charset="0"/>
                <a:cs typeface="+mn-cs"/>
              </a:rPr>
              <a:t>Trastorno ventilatorio restrictivo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2200" dirty="0">
                <a:solidFill>
                  <a:srgbClr val="000099"/>
                </a:solidFill>
                <a:latin typeface="Calibri" charset="0"/>
                <a:cs typeface="+mn-cs"/>
              </a:rPr>
              <a:t>Insuficiencia ventilatoria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2200" dirty="0">
                <a:solidFill>
                  <a:srgbClr val="000099"/>
                </a:solidFill>
                <a:latin typeface="Calibri" charset="0"/>
                <a:cs typeface="+mn-cs"/>
              </a:rPr>
              <a:t>Miocardiopatía dilatada</a:t>
            </a:r>
          </a:p>
          <a:p>
            <a:pPr eaLnBrk="1" hangingPunct="1">
              <a:lnSpc>
                <a:spcPct val="90000"/>
              </a:lnSpc>
              <a:buFont typeface="Wingdings 3" charset="0"/>
              <a:buNone/>
              <a:defRPr/>
            </a:pPr>
            <a:endParaRPr lang="es-MX" sz="2200" dirty="0">
              <a:solidFill>
                <a:srgbClr val="000099"/>
              </a:solidFill>
              <a:latin typeface="Calibri" charset="0"/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 3" charset="0"/>
              <a:buNone/>
              <a:defRPr/>
            </a:pPr>
            <a:r>
              <a:rPr lang="es-MX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+mn-cs"/>
              </a:rPr>
              <a:t>REQUERIMIENTOS VITALES</a:t>
            </a:r>
          </a:p>
          <a:p>
            <a:pPr eaLnBrk="1" hangingPunct="1">
              <a:lnSpc>
                <a:spcPct val="90000"/>
              </a:lnSpc>
              <a:buFont typeface="Wingdings 3" charset="0"/>
              <a:buNone/>
              <a:defRPr/>
            </a:pPr>
            <a:endParaRPr lang="es-MX" sz="2200" dirty="0">
              <a:solidFill>
                <a:srgbClr val="000099"/>
              </a:solidFill>
              <a:latin typeface="Calibri" charset="0"/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 3" charset="0"/>
              <a:buNone/>
              <a:defRPr/>
            </a:pPr>
            <a:r>
              <a:rPr lang="es-MX" sz="2200" dirty="0">
                <a:solidFill>
                  <a:srgbClr val="000099"/>
                </a:solidFill>
                <a:latin typeface="Calibri" charset="0"/>
                <a:cs typeface="+mn-cs"/>
              </a:rPr>
              <a:t>AVNI – PROTOCOLOS TOS ASISTIDA = SVNI</a:t>
            </a:r>
          </a:p>
          <a:p>
            <a:pPr eaLnBrk="1" hangingPunct="1">
              <a:lnSpc>
                <a:spcPct val="90000"/>
              </a:lnSpc>
              <a:buFont typeface="Wingdings 3" charset="0"/>
              <a:buNone/>
              <a:defRPr/>
            </a:pPr>
            <a:r>
              <a:rPr lang="es-MX" sz="2200" dirty="0">
                <a:solidFill>
                  <a:srgbClr val="000099"/>
                </a:solidFill>
                <a:latin typeface="Calibri" charset="0"/>
                <a:cs typeface="+mn-cs"/>
              </a:rPr>
              <a:t>ARTRODESIS POSTERIOR</a:t>
            </a:r>
          </a:p>
          <a:p>
            <a:pPr eaLnBrk="1" hangingPunct="1">
              <a:lnSpc>
                <a:spcPct val="90000"/>
              </a:lnSpc>
              <a:buFont typeface="Wingdings 3" charset="0"/>
              <a:buNone/>
              <a:defRPr/>
            </a:pPr>
            <a:r>
              <a:rPr lang="es-MX" sz="2200" dirty="0">
                <a:solidFill>
                  <a:srgbClr val="000099"/>
                </a:solidFill>
                <a:latin typeface="Calibri" charset="0"/>
                <a:cs typeface="+mn-cs"/>
              </a:rPr>
              <a:t>CARDIOPROTECCION</a:t>
            </a:r>
          </a:p>
        </p:txBody>
      </p:sp>
    </p:spTree>
    <p:extLst>
      <p:ext uri="{BB962C8B-B14F-4D97-AF65-F5344CB8AC3E}">
        <p14:creationId xmlns:p14="http://schemas.microsoft.com/office/powerpoint/2010/main" val="86951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31243"/>
            <a:ext cx="8435280" cy="1143000"/>
          </a:xfrm>
        </p:spPr>
        <p:txBody>
          <a:bodyPr>
            <a:noAutofit/>
          </a:bodyPr>
          <a:lstStyle/>
          <a:p>
            <a:pPr algn="just"/>
            <a:r>
              <a:rPr lang="es-CL" sz="2800" b="1" dirty="0">
                <a:solidFill>
                  <a:schemeClr val="tx2"/>
                </a:solidFill>
              </a:rPr>
              <a:t>DMD 14 años: 13 agosto 2019 (Control al Ingreso)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73" y="963451"/>
            <a:ext cx="3730811" cy="563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/>
          <p:cNvCxnSpPr/>
          <p:nvPr/>
        </p:nvCxnSpPr>
        <p:spPr>
          <a:xfrm flipV="1">
            <a:off x="2123728" y="3212976"/>
            <a:ext cx="4176464" cy="18722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2195736" y="764704"/>
            <a:ext cx="3600400" cy="24482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>
            <a:off x="3419872" y="1556792"/>
            <a:ext cx="1296144" cy="20162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3707904" y="2780928"/>
            <a:ext cx="648072" cy="13681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6835463" y="2780928"/>
            <a:ext cx="12744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Angulo 45</a:t>
            </a:r>
            <a:r>
              <a:rPr lang="es-ES" baseline="30000" dirty="0"/>
              <a:t>0</a:t>
            </a:r>
          </a:p>
          <a:p>
            <a:r>
              <a:rPr lang="es-ES" dirty="0"/>
              <a:t>CV 200 ml</a:t>
            </a:r>
          </a:p>
          <a:p>
            <a:r>
              <a:rPr lang="es-ES" dirty="0"/>
              <a:t>PFT 80 LPM</a:t>
            </a:r>
          </a:p>
        </p:txBody>
      </p:sp>
    </p:spTree>
    <p:extLst>
      <p:ext uri="{BB962C8B-B14F-4D97-AF65-F5344CB8AC3E}">
        <p14:creationId xmlns:p14="http://schemas.microsoft.com/office/powerpoint/2010/main" val="37334665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1454</Words>
  <Application>Microsoft Office PowerPoint</Application>
  <PresentationFormat>Presentación en pantalla (4:3)</PresentationFormat>
  <Paragraphs>247</Paragraphs>
  <Slides>48</Slides>
  <Notes>17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48</vt:i4>
      </vt:variant>
    </vt:vector>
  </HeadingPairs>
  <TitlesOfParts>
    <vt:vector size="59" baseType="lpstr">
      <vt:lpstr>Arial</vt:lpstr>
      <vt:lpstr>Arial Narrow</vt:lpstr>
      <vt:lpstr>Calibri</vt:lpstr>
      <vt:lpstr>Lucida Sans Unicode</vt:lpstr>
      <vt:lpstr>Times New Roman</vt:lpstr>
      <vt:lpstr>Wingdings</vt:lpstr>
      <vt:lpstr>Wingdings 2</vt:lpstr>
      <vt:lpstr>Wingdings 3</vt:lpstr>
      <vt:lpstr>Tema de Office</vt:lpstr>
      <vt:lpstr>Documento</vt:lpstr>
      <vt:lpstr>Fotografía de Photo Editor</vt:lpstr>
      <vt:lpstr>Cifoescoliosis Severa: Evaluación y Protocolo de Manejo Respiratorio ¿Como operarse y no morir en el intento?</vt:lpstr>
      <vt:lpstr>Cifoescoliosis</vt:lpstr>
      <vt:lpstr>Cifoscoliosis: Tratamiento</vt:lpstr>
      <vt:lpstr>Progresión Cifoescoliosis</vt:lpstr>
      <vt:lpstr>Presentación de PowerPoint</vt:lpstr>
      <vt:lpstr>Presentación de PowerPoint</vt:lpstr>
      <vt:lpstr>Presentación de PowerPoint</vt:lpstr>
      <vt:lpstr>Javier – Problemas y Planes</vt:lpstr>
      <vt:lpstr>DMD 14 años: 13 agosto 2019 (Control al Ingreso)</vt:lpstr>
      <vt:lpstr>Presentación de PowerPoint</vt:lpstr>
      <vt:lpstr>Presentación de PowerPoint</vt:lpstr>
      <vt:lpstr>Presentación de PowerPoint</vt:lpstr>
      <vt:lpstr>Manejo Pre y Post Quirúrgico </vt:lpstr>
      <vt:lpstr>Presentación de PowerPoint</vt:lpstr>
      <vt:lpstr>Requerimientos Clínicos </vt:lpstr>
      <vt:lpstr>Evaluación Respiratoria –  Laboratorio Necesario</vt:lpstr>
      <vt:lpstr>Presentación de PowerPoint</vt:lpstr>
      <vt:lpstr>Relación Volumen - Presiones</vt:lpstr>
      <vt:lpstr>Insuficiencia de Bomba Respiratoria</vt:lpstr>
      <vt:lpstr>PCF (Pico Flujo de Tos)</vt:lpstr>
      <vt:lpstr>Presentación de PowerPoint</vt:lpstr>
      <vt:lpstr>SVNI</vt:lpstr>
      <vt:lpstr>Manejo Ventilatorio (Soporte Respiratorio No invasivo)  </vt:lpstr>
      <vt:lpstr>  - SVNI con Presión Soporte Alta.  - Tos Asistida Manual o Mecánica.  </vt:lpstr>
      <vt:lpstr>Manejo Ventilatorio (Soporte Respiratorio No invasivo)  </vt:lpstr>
      <vt:lpstr>Presentación de PowerPoint</vt:lpstr>
      <vt:lpstr>Presentación de PowerPoint</vt:lpstr>
      <vt:lpstr>Presentación de PowerPoint</vt:lpstr>
      <vt:lpstr>Complicaciones Respiratorias: Componentes</vt:lpstr>
      <vt:lpstr>Soporte Ventilatoria No Invasiva</vt:lpstr>
      <vt:lpstr>Presentación de PowerPoint</vt:lpstr>
      <vt:lpstr>Presentación de PowerPoint</vt:lpstr>
      <vt:lpstr>Presentación de PowerPoint</vt:lpstr>
      <vt:lpstr>Presentación de PowerPoint</vt:lpstr>
      <vt:lpstr>Quienes?</vt:lpstr>
      <vt:lpstr>TOS ASISTIDA MANUAL</vt:lpstr>
      <vt:lpstr>Presentación de PowerPoint</vt:lpstr>
      <vt:lpstr>Presentación de PowerPoint</vt:lpstr>
      <vt:lpstr>Presentación de PowerPoint</vt:lpstr>
      <vt:lpstr>CoughAssistTM</vt:lpstr>
      <vt:lpstr>Presentación de PowerPoint</vt:lpstr>
      <vt:lpstr>Presentación de PowerPoint</vt:lpstr>
      <vt:lpstr>AME Tipo 2. 9ª/3m. Artrodesis Posterior.</vt:lpstr>
      <vt:lpstr>Presentación de PowerPoint</vt:lpstr>
      <vt:lpstr>Corolario, Fundamento Fisiopatológico para intervenir.</vt:lpstr>
      <vt:lpstr>Presentación de PowerPoint</vt:lpstr>
      <vt:lpstr>Observaciones John Bach 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Manejo Ventilatorio</dc:title>
  <dc:creator>francisco prado</dc:creator>
  <cp:lastModifiedBy>JOSEFINA</cp:lastModifiedBy>
  <cp:revision>65</cp:revision>
  <dcterms:created xsi:type="dcterms:W3CDTF">2019-03-26T21:15:51Z</dcterms:created>
  <dcterms:modified xsi:type="dcterms:W3CDTF">2020-04-01T03:26:02Z</dcterms:modified>
</cp:coreProperties>
</file>